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20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w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0338" y="144463"/>
            <a:ext cx="8831262" cy="6561137"/>
          </a:xfrm>
          <a:prstGeom prst="roundRect">
            <a:avLst>
              <a:gd name="adj" fmla="val 3912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200400"/>
            <a:ext cx="4419600" cy="1470025"/>
          </a:xfrm>
        </p:spPr>
        <p:txBody>
          <a:bodyPr>
            <a:normAutofit/>
          </a:bodyPr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7244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400" i="1">
                <a:solidFill>
                  <a:srgbClr val="C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5DD15-14C9-4F9D-AA94-3E6687781D9C}" type="datetimeFigureOut">
              <a:rPr lang="en-US"/>
              <a:pPr>
                <a:defRPr/>
              </a:pPr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8D230-F7BD-4812-A5BD-447076EA9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9DFAF-310B-439B-986D-C5B6614165ED}" type="datetimeFigureOut">
              <a:rPr lang="en-US"/>
              <a:pPr>
                <a:defRPr/>
              </a:pPr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1CEB-8F7A-4C69-A191-05655F9EC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1" y="3024187"/>
            <a:ext cx="6056312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1" y="1524000"/>
            <a:ext cx="60563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F214E-2C9D-412A-999C-6F3DE2E3835E}" type="datetimeFigureOut">
              <a:rPr lang="en-US"/>
              <a:pPr>
                <a:defRPr/>
              </a:pPr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DD060-72F7-4A25-B44F-DD4EB7A6A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96E9-500D-49E2-A364-62E88657789F}" type="datetimeFigureOut">
              <a:rPr lang="en-US"/>
              <a:pPr>
                <a:defRPr/>
              </a:pPr>
              <a:t>9/10/2020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65A56-D2D1-4F99-AE0A-BB8790272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414EA-D597-4C3E-881E-734F0C7CAD43}" type="datetimeFigureOut">
              <a:rPr lang="en-US"/>
              <a:pPr>
                <a:defRPr/>
              </a:pPr>
              <a:t>9/10/2020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35426-E356-497A-B027-A00787A08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23F54-BDB9-4EDD-BFCD-77E67E03C48A}" type="datetimeFigureOut">
              <a:rPr lang="en-US"/>
              <a:pPr>
                <a:defRPr/>
              </a:pPr>
              <a:t>9/10/2020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AEBB5-0F4A-461E-B485-3C4B86CC1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D8CAF-4A45-48B9-AB92-7DF2140D4E7E}" type="datetimeFigureOut">
              <a:rPr lang="en-US"/>
              <a:pPr>
                <a:defRPr/>
              </a:pPr>
              <a:t>9/10/2020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AF7CA-FB27-418A-81B1-0CF8ACF3A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43200"/>
            <a:ext cx="3008313" cy="3382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37007-80DF-4F3F-84BE-4E02D78AFA27}" type="datetimeFigureOut">
              <a:rPr lang="en-US"/>
              <a:pPr>
                <a:defRPr/>
              </a:pPr>
              <a:t>9/10/2020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91AA7-5DA6-4274-B960-6A970E366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070" y="4800600"/>
            <a:ext cx="8248836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1070" y="1371599"/>
            <a:ext cx="8248836" cy="33559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070" y="5367338"/>
            <a:ext cx="824883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B7E06-A895-414C-B0F0-936B6128D959}" type="datetimeFigureOut">
              <a:rPr lang="en-US"/>
              <a:pPr>
                <a:defRPr/>
              </a:pPr>
              <a:t>9/10/2020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A7AD9-B5A3-451D-8368-53C5DCEBE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EE9D7-76BC-4794-97EF-6040556113C6}" type="datetimeFigureOut">
              <a:rPr lang="en-US"/>
              <a:pPr>
                <a:defRPr/>
              </a:pPr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51D12-E78E-4F43-93BA-C801287AA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7400" cy="475456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754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1CCD-9A41-4AA3-A2DF-8513C6BF24EB}" type="datetimeFigureOut">
              <a:rPr lang="en-US"/>
              <a:pPr>
                <a:defRPr/>
              </a:pPr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C0D77-71BB-4CAF-9691-0AFBB1187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60338" y="144463"/>
            <a:ext cx="8831262" cy="6561137"/>
          </a:xfrm>
          <a:prstGeom prst="roundRect">
            <a:avLst>
              <a:gd name="adj" fmla="val 3912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6956D2-CF25-4B25-8D44-FDE4D6F92BD9}" type="datetimeFigureOut">
              <a:rPr lang="en-US"/>
              <a:pPr>
                <a:defRPr/>
              </a:pPr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552FAA-4E8B-4852-B923-767CB3E3D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800" kern="1200">
          <a:solidFill>
            <a:schemeClr val="bg1"/>
          </a:solidFill>
          <a:latin typeface="Times New Roman" pitchFamily="18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imes New Roman" pitchFamily="18" charset="0"/>
          <a:cs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imes New Roman" pitchFamily="18" charset="0"/>
          <a:cs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imes New Roman" pitchFamily="18" charset="0"/>
          <a:cs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BC1BCAF-190C-4F01-9B50-53E07A0D640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112B0AB-B65E-40B0-AC62-307925DD7C0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3.emf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e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2.e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850468" y="1295400"/>
            <a:ext cx="7443063" cy="132343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CHƯƠNG 1 </a:t>
            </a:r>
          </a:p>
          <a:p>
            <a:pPr algn="ctr">
              <a:defRPr/>
            </a:pP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ĐIỆN TÍCH – ĐIỆN TRƯỜNG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344738" y="339725"/>
            <a:ext cx="5759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1102D4"/>
                </a:solidFill>
                <a:latin typeface="Times New Roman" pitchFamily="18" charset="0"/>
                <a:cs typeface="Times New Roman" pitchFamily="18" charset="0"/>
              </a:rPr>
              <a:t>TRƯỜNG THPT PHẠM PHÚ THỨ</a:t>
            </a:r>
          </a:p>
        </p:txBody>
      </p:sp>
      <p:sp>
        <p:nvSpPr>
          <p:cNvPr id="8" name="WordArt 12"/>
          <p:cNvSpPr>
            <a:spLocks noChangeArrowheads="1" noChangeShapeType="1" noTextEdit="1"/>
          </p:cNvSpPr>
          <p:nvPr/>
        </p:nvSpPr>
        <p:spPr bwMode="auto">
          <a:xfrm>
            <a:off x="2933700" y="6137275"/>
            <a:ext cx="3173413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i="1" kern="10" dirty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VNI-Times"/>
              </a:rPr>
              <a:t>NAÊM HOÏC: </a:t>
            </a:r>
            <a:r>
              <a:rPr lang="en-US" b="1" i="1" kern="10" dirty="0" smtClean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VNI-Times"/>
              </a:rPr>
              <a:t>2020 </a:t>
            </a:r>
            <a:r>
              <a:rPr lang="en-US" b="1" i="1" kern="10" dirty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VNI-Times"/>
              </a:rPr>
              <a:t>- </a:t>
            </a:r>
            <a:r>
              <a:rPr lang="en-US" b="1" i="1" kern="10" dirty="0" smtClean="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VNI-Times"/>
              </a:rPr>
              <a:t>2021</a:t>
            </a:r>
            <a:endParaRPr lang="en-US" b="1" i="1" kern="10" dirty="0">
              <a:ln w="12700">
                <a:solidFill>
                  <a:srgbClr val="FF0066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VNI-Times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2057400" y="5541673"/>
            <a:ext cx="5029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i="1" dirty="0" err="1">
                <a:solidFill>
                  <a:srgbClr val="C70FA4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altLang="en-US" b="1" i="1" dirty="0">
                <a:solidFill>
                  <a:srgbClr val="C70FA4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altLang="en-US" b="1" i="1" dirty="0" err="1">
                <a:solidFill>
                  <a:srgbClr val="C70FA4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altLang="en-US" b="1" i="1" dirty="0">
                <a:solidFill>
                  <a:srgbClr val="C70F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i="1" dirty="0" err="1">
                <a:solidFill>
                  <a:srgbClr val="C70FA4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endParaRPr lang="en-US" altLang="en-US" b="1" i="1" dirty="0">
              <a:solidFill>
                <a:srgbClr val="C70FA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2079" y="3779314"/>
            <a:ext cx="834555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ĐIỆN TÍCH – ĐỊNH LUẬT CU-LÔNG</a:t>
            </a:r>
            <a:endParaRPr lang="en-US" sz="36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57188" y="3071428"/>
            <a:ext cx="12889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BÀI 1</a:t>
            </a:r>
            <a:endParaRPr lang="en-US" sz="40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879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1219200" y="2286000"/>
            <a:ext cx="152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26" name="AutoShape 6"/>
          <p:cNvSpPr>
            <a:spLocks noChangeArrowheads="1"/>
          </p:cNvSpPr>
          <p:nvPr/>
        </p:nvSpPr>
        <p:spPr bwMode="auto">
          <a:xfrm>
            <a:off x="1600200" y="2286000"/>
            <a:ext cx="152400" cy="1524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27" name="Freeform 7"/>
          <p:cNvSpPr>
            <a:spLocks/>
          </p:cNvSpPr>
          <p:nvPr/>
        </p:nvSpPr>
        <p:spPr bwMode="auto">
          <a:xfrm>
            <a:off x="1676400" y="1828800"/>
            <a:ext cx="228600" cy="152400"/>
          </a:xfrm>
          <a:custGeom>
            <a:avLst/>
            <a:gdLst>
              <a:gd name="T0" fmla="*/ 192 w 336"/>
              <a:gd name="T1" fmla="*/ 0 h 192"/>
              <a:gd name="T2" fmla="*/ 336 w 336"/>
              <a:gd name="T3" fmla="*/ 192 h 192"/>
              <a:gd name="T4" fmla="*/ 192 w 336"/>
              <a:gd name="T5" fmla="*/ 192 h 192"/>
              <a:gd name="T6" fmla="*/ 0 w 336"/>
              <a:gd name="T7" fmla="*/ 96 h 192"/>
              <a:gd name="T8" fmla="*/ 192 w 336"/>
              <a:gd name="T9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192">
                <a:moveTo>
                  <a:pt x="192" y="0"/>
                </a:moveTo>
                <a:lnTo>
                  <a:pt x="336" y="192"/>
                </a:lnTo>
                <a:lnTo>
                  <a:pt x="192" y="192"/>
                </a:lnTo>
                <a:lnTo>
                  <a:pt x="0" y="96"/>
                </a:lnTo>
                <a:lnTo>
                  <a:pt x="192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28" name="Freeform 8"/>
          <p:cNvSpPr>
            <a:spLocks/>
          </p:cNvSpPr>
          <p:nvPr/>
        </p:nvSpPr>
        <p:spPr bwMode="auto">
          <a:xfrm>
            <a:off x="1905000" y="2133600"/>
            <a:ext cx="152400" cy="304800"/>
          </a:xfrm>
          <a:custGeom>
            <a:avLst/>
            <a:gdLst>
              <a:gd name="T0" fmla="*/ 96 w 288"/>
              <a:gd name="T1" fmla="*/ 96 h 240"/>
              <a:gd name="T2" fmla="*/ 288 w 288"/>
              <a:gd name="T3" fmla="*/ 144 h 240"/>
              <a:gd name="T4" fmla="*/ 96 w 288"/>
              <a:gd name="T5" fmla="*/ 240 h 240"/>
              <a:gd name="T6" fmla="*/ 0 w 288"/>
              <a:gd name="T7" fmla="*/ 0 h 240"/>
              <a:gd name="T8" fmla="*/ 96 w 288"/>
              <a:gd name="T9" fmla="*/ 9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8" h="240">
                <a:moveTo>
                  <a:pt x="96" y="96"/>
                </a:moveTo>
                <a:lnTo>
                  <a:pt x="288" y="144"/>
                </a:lnTo>
                <a:lnTo>
                  <a:pt x="96" y="240"/>
                </a:lnTo>
                <a:lnTo>
                  <a:pt x="0" y="0"/>
                </a:lnTo>
                <a:lnTo>
                  <a:pt x="96" y="9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7531" name="Group 11"/>
          <p:cNvGrpSpPr>
            <a:grpSpLocks/>
          </p:cNvGrpSpPr>
          <p:nvPr/>
        </p:nvGrpSpPr>
        <p:grpSpPr bwMode="auto">
          <a:xfrm rot="16200000">
            <a:off x="5715000" y="-2362200"/>
            <a:ext cx="381000" cy="7086600"/>
            <a:chOff x="528" y="528"/>
            <a:chExt cx="240" cy="3120"/>
          </a:xfrm>
        </p:grpSpPr>
        <p:sp>
          <p:nvSpPr>
            <p:cNvPr id="107532" name="AutoShape 12"/>
            <p:cNvSpPr>
              <a:spLocks noChangeArrowheads="1"/>
            </p:cNvSpPr>
            <p:nvPr/>
          </p:nvSpPr>
          <p:spPr bwMode="auto">
            <a:xfrm rot="5400000">
              <a:off x="-912" y="1968"/>
              <a:ext cx="3120" cy="2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1FFFF"/>
                </a:gs>
                <a:gs pos="50000">
                  <a:srgbClr val="E1FFFF">
                    <a:gamma/>
                    <a:shade val="46275"/>
                    <a:invGamma/>
                  </a:srgbClr>
                </a:gs>
                <a:gs pos="100000">
                  <a:srgbClr val="E1FFFF"/>
                </a:gs>
              </a:gsLst>
              <a:lin ang="5400000" scaled="1"/>
            </a:gradFill>
            <a:ln w="9525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en-US"/>
            </a:p>
          </p:txBody>
        </p:sp>
        <p:sp>
          <p:nvSpPr>
            <p:cNvPr id="107533" name="Text Box 13"/>
            <p:cNvSpPr txBox="1">
              <a:spLocks noChangeArrowheads="1"/>
            </p:cNvSpPr>
            <p:nvPr/>
          </p:nvSpPr>
          <p:spPr bwMode="auto">
            <a:xfrm rot="5400000">
              <a:off x="284" y="2020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>
                  <a:solidFill>
                    <a:srgbClr val="000000"/>
                  </a:solidFill>
                </a:rPr>
                <a:t>thuỷ tinh</a:t>
              </a:r>
            </a:p>
          </p:txBody>
        </p:sp>
      </p:grpSp>
      <p:sp>
        <p:nvSpPr>
          <p:cNvPr id="107537" name="Rectangle 17"/>
          <p:cNvSpPr>
            <a:spLocks noChangeArrowheads="1"/>
          </p:cNvSpPr>
          <p:nvPr/>
        </p:nvSpPr>
        <p:spPr bwMode="auto">
          <a:xfrm>
            <a:off x="1371600" y="5257800"/>
            <a:ext cx="152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8" name="AutoShape 18"/>
          <p:cNvSpPr>
            <a:spLocks noChangeArrowheads="1"/>
          </p:cNvSpPr>
          <p:nvPr/>
        </p:nvSpPr>
        <p:spPr bwMode="auto">
          <a:xfrm>
            <a:off x="1752600" y="5257800"/>
            <a:ext cx="152400" cy="1524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9" name="Freeform 19"/>
          <p:cNvSpPr>
            <a:spLocks/>
          </p:cNvSpPr>
          <p:nvPr/>
        </p:nvSpPr>
        <p:spPr bwMode="auto">
          <a:xfrm>
            <a:off x="1828800" y="4800600"/>
            <a:ext cx="228600" cy="152400"/>
          </a:xfrm>
          <a:custGeom>
            <a:avLst/>
            <a:gdLst>
              <a:gd name="T0" fmla="*/ 192 w 336"/>
              <a:gd name="T1" fmla="*/ 0 h 192"/>
              <a:gd name="T2" fmla="*/ 336 w 336"/>
              <a:gd name="T3" fmla="*/ 192 h 192"/>
              <a:gd name="T4" fmla="*/ 192 w 336"/>
              <a:gd name="T5" fmla="*/ 192 h 192"/>
              <a:gd name="T6" fmla="*/ 0 w 336"/>
              <a:gd name="T7" fmla="*/ 96 h 192"/>
              <a:gd name="T8" fmla="*/ 192 w 336"/>
              <a:gd name="T9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192">
                <a:moveTo>
                  <a:pt x="192" y="0"/>
                </a:moveTo>
                <a:lnTo>
                  <a:pt x="336" y="192"/>
                </a:lnTo>
                <a:lnTo>
                  <a:pt x="192" y="192"/>
                </a:lnTo>
                <a:lnTo>
                  <a:pt x="0" y="96"/>
                </a:lnTo>
                <a:lnTo>
                  <a:pt x="192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40" name="Freeform 20"/>
          <p:cNvSpPr>
            <a:spLocks/>
          </p:cNvSpPr>
          <p:nvPr/>
        </p:nvSpPr>
        <p:spPr bwMode="auto">
          <a:xfrm>
            <a:off x="2057400" y="5105400"/>
            <a:ext cx="152400" cy="304800"/>
          </a:xfrm>
          <a:custGeom>
            <a:avLst/>
            <a:gdLst>
              <a:gd name="T0" fmla="*/ 96 w 288"/>
              <a:gd name="T1" fmla="*/ 96 h 240"/>
              <a:gd name="T2" fmla="*/ 288 w 288"/>
              <a:gd name="T3" fmla="*/ 144 h 240"/>
              <a:gd name="T4" fmla="*/ 96 w 288"/>
              <a:gd name="T5" fmla="*/ 240 h 240"/>
              <a:gd name="T6" fmla="*/ 0 w 288"/>
              <a:gd name="T7" fmla="*/ 0 h 240"/>
              <a:gd name="T8" fmla="*/ 96 w 288"/>
              <a:gd name="T9" fmla="*/ 9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8" h="240">
                <a:moveTo>
                  <a:pt x="96" y="96"/>
                </a:moveTo>
                <a:lnTo>
                  <a:pt x="288" y="144"/>
                </a:lnTo>
                <a:lnTo>
                  <a:pt x="96" y="240"/>
                </a:lnTo>
                <a:lnTo>
                  <a:pt x="0" y="0"/>
                </a:lnTo>
                <a:lnTo>
                  <a:pt x="96" y="9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7541" name="Group 21"/>
          <p:cNvGrpSpPr>
            <a:grpSpLocks/>
          </p:cNvGrpSpPr>
          <p:nvPr/>
        </p:nvGrpSpPr>
        <p:grpSpPr bwMode="auto">
          <a:xfrm rot="16200000">
            <a:off x="6324600" y="200025"/>
            <a:ext cx="381000" cy="7848600"/>
            <a:chOff x="528" y="528"/>
            <a:chExt cx="240" cy="3120"/>
          </a:xfrm>
        </p:grpSpPr>
        <p:sp>
          <p:nvSpPr>
            <p:cNvPr id="107542" name="AutoShape 22"/>
            <p:cNvSpPr>
              <a:spLocks noChangeArrowheads="1"/>
            </p:cNvSpPr>
            <p:nvPr/>
          </p:nvSpPr>
          <p:spPr bwMode="auto">
            <a:xfrm rot="5400000">
              <a:off x="-912" y="1968"/>
              <a:ext cx="3120" cy="2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366CC">
                    <a:gamma/>
                    <a:shade val="46275"/>
                    <a:invGamma/>
                  </a:srgbClr>
                </a:gs>
                <a:gs pos="50000">
                  <a:srgbClr val="3366CC"/>
                </a:gs>
                <a:gs pos="100000">
                  <a:srgbClr val="3366CC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en-US"/>
            </a:p>
          </p:txBody>
        </p:sp>
        <p:sp>
          <p:nvSpPr>
            <p:cNvPr id="107543" name="Text Box 23"/>
            <p:cNvSpPr txBox="1">
              <a:spLocks noChangeArrowheads="1"/>
            </p:cNvSpPr>
            <p:nvPr/>
          </p:nvSpPr>
          <p:spPr bwMode="auto">
            <a:xfrm rot="5400000">
              <a:off x="284" y="2020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>
                  <a:solidFill>
                    <a:srgbClr val="E1FFFF"/>
                  </a:solidFill>
                </a:rPr>
                <a:t>Nhựa</a:t>
              </a:r>
            </a:p>
          </p:txBody>
        </p:sp>
      </p:grpSp>
      <p:sp>
        <p:nvSpPr>
          <p:cNvPr id="107544" name="AutoShape 2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400800"/>
            <a:ext cx="762000" cy="228600"/>
          </a:xfrm>
          <a:prstGeom prst="actionButtonForwardNex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3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10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12139E-6 L 0.05833 -0.07769 " pathEditMode="relative" ptsTypes="AA">
                                      <p:cBhvr>
                                        <p:cTn id="20" dur="1000" fill="hold"/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79191E-6 L 0.04167 -0.14428 " pathEditMode="relative" ptsTypes="AA">
                                      <p:cBhvr>
                                        <p:cTn id="22" dur="1000" fill="hold"/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5723E-6 L 0.11666 -0.18867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-943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52601E-6 L 0.10834 -0.14428 " pathEditMode="relative" ptsTypes="AA">
                                      <p:cBhvr>
                                        <p:cTn id="26" dur="10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9" dur="500"/>
                                        <p:tgtEl>
                                          <p:spTgt spid="10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12139E-6 L 0.05833 -0.07769 " pathEditMode="relative" ptsTypes="AA">
                                      <p:cBhvr>
                                        <p:cTn id="42" dur="10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79191E-6 L 0.04167 -0.14428 " pathEditMode="relative" ptsTypes="AA">
                                      <p:cBhvr>
                                        <p:cTn id="44" dur="1000" fill="hold"/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52601E-6 L 0.125 -0.18867 " pathEditMode="relative" ptsTypes="AA">
                                      <p:cBhvr>
                                        <p:cTn id="46" dur="10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52601E-6 L 0.10834 -0.14428 " pathEditMode="relative" ptsTypes="AA">
                                      <p:cBhvr>
                                        <p:cTn id="48" dur="10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 animBg="1"/>
      <p:bldP spid="107525" grpId="1" animBg="1"/>
      <p:bldP spid="107526" grpId="0" animBg="1"/>
      <p:bldP spid="107526" grpId="1" animBg="1"/>
      <p:bldP spid="107527" grpId="0" animBg="1"/>
      <p:bldP spid="107527" grpId="1" animBg="1"/>
      <p:bldP spid="107528" grpId="0" animBg="1"/>
      <p:bldP spid="107528" grpId="1" animBg="1"/>
      <p:bldP spid="107537" grpId="0" animBg="1"/>
      <p:bldP spid="107537" grpId="1" animBg="1"/>
      <p:bldP spid="107538" grpId="0" animBg="1"/>
      <p:bldP spid="107538" grpId="1" animBg="1"/>
      <p:bldP spid="107539" grpId="0" animBg="1"/>
      <p:bldP spid="107539" grpId="1" animBg="1"/>
      <p:bldP spid="107540" grpId="0" animBg="1"/>
      <p:bldP spid="10754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52400" y="27709"/>
            <a:ext cx="8991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Chương</a:t>
            </a:r>
            <a:r>
              <a:rPr lang="en-US" altLang="en-US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I</a:t>
            </a:r>
            <a:r>
              <a:rPr lang="en-US" altLang="en-US" sz="32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. </a:t>
            </a:r>
            <a:r>
              <a:rPr lang="en-US" altLang="en-US" sz="3200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Điện</a:t>
            </a:r>
            <a:r>
              <a:rPr lang="en-US" altLang="en-US" sz="32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n-US" altLang="en-US" sz="3200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tích</a:t>
            </a:r>
            <a:r>
              <a:rPr lang="en-US" altLang="en-US" sz="32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. </a:t>
            </a:r>
            <a:r>
              <a:rPr lang="en-US" altLang="en-US" sz="3200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Điện</a:t>
            </a:r>
            <a:r>
              <a:rPr lang="en-US" altLang="en-US" sz="32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n-US" altLang="en-US" sz="3200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trường</a:t>
            </a:r>
            <a:endParaRPr lang="en-US" altLang="en-US" sz="3200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altLang="en-US" sz="3200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Bài</a:t>
            </a:r>
            <a:r>
              <a:rPr lang="en-US" altLang="en-US" sz="32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1: </a:t>
            </a:r>
            <a:r>
              <a:rPr lang="en-US" altLang="en-US" sz="3200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Điện</a:t>
            </a:r>
            <a:r>
              <a:rPr lang="en-US" altLang="en-US" sz="32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n-US" altLang="en-US" sz="3200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tích</a:t>
            </a:r>
            <a:r>
              <a:rPr lang="en-US" altLang="en-US" sz="32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. </a:t>
            </a:r>
            <a:r>
              <a:rPr lang="en-US" altLang="en-US" sz="3200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Định</a:t>
            </a:r>
            <a:r>
              <a:rPr lang="en-US" altLang="en-US" sz="32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n-US" altLang="en-US" sz="3200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luật</a:t>
            </a:r>
            <a:r>
              <a:rPr lang="en-US" altLang="en-US" sz="32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Cu-</a:t>
            </a:r>
            <a:r>
              <a:rPr lang="en-US" altLang="en-US" sz="3200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Lông</a:t>
            </a:r>
            <a:endParaRPr lang="en-US" altLang="en-US" sz="3200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610600" cy="5029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 b="1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– </a:t>
            </a:r>
            <a:r>
              <a:rPr lang="en-US" altLang="en-US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Sự</a:t>
            </a:r>
            <a:r>
              <a:rPr lang="en-US" altLang="en-US" b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nhiễm</a:t>
            </a:r>
            <a:r>
              <a:rPr lang="en-US" altLang="en-US" b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b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của</a:t>
            </a:r>
            <a:r>
              <a:rPr lang="en-US" altLang="en-US" b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các</a:t>
            </a:r>
            <a:r>
              <a:rPr lang="en-US" altLang="en-US" b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vật</a:t>
            </a:r>
            <a:r>
              <a:rPr lang="en-US" altLang="en-US" b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altLang="en-US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b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en-US" alt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Tương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tác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Sự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nhiễm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của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các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vật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609600" indent="-609600">
              <a:buFontTx/>
              <a:buChar char="-"/>
            </a:pP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3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cách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 marL="609600" indent="-609600">
              <a:buFontTx/>
              <a:buNone/>
            </a:pP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Cọ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xát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609600" indent="-609600">
              <a:buFontTx/>
              <a:buNone/>
            </a:pP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Tiếp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xúc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609600" indent="-609600">
              <a:buFontTx/>
              <a:buNone/>
            </a:pP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Hưởng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ứng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609600" indent="-609600">
              <a:buFontTx/>
              <a:buNone/>
            </a:pP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Vật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bị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nhiễm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hút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được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các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vật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nhẹ</a:t>
            </a:r>
            <a:r>
              <a:rPr lang="en-US" alt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609600" indent="-609600">
              <a:buFontTx/>
              <a:buNone/>
            </a:pPr>
            <a:endParaRPr lang="en-US" altLang="en-US" dirty="0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2590800" y="3429000"/>
            <a:ext cx="5105400" cy="1524000"/>
          </a:xfrm>
          <a:prstGeom prst="wedgeEllipseCallout">
            <a:avLst>
              <a:gd name="adj1" fmla="val 49005"/>
              <a:gd name="adj2" fmla="val 105208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en-US" altLang="en-US" sz="2800" i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Có mấy cách làm một vật nhiễm điện?</a:t>
            </a:r>
          </a:p>
        </p:txBody>
      </p:sp>
      <p:pic>
        <p:nvPicPr>
          <p:cNvPr id="2059" name="Picture 27" descr="AG00013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675313"/>
            <a:ext cx="1905000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2133600" y="4495800"/>
            <a:ext cx="5105400" cy="1524000"/>
          </a:xfrm>
          <a:prstGeom prst="wedgeEllipseCallout">
            <a:avLst>
              <a:gd name="adj1" fmla="val 56685"/>
              <a:gd name="adj2" fmla="val 31875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r>
              <a:rPr lang="en-US" altLang="en-US" sz="2800" i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Làm thế nào để biết một vật nhiễm điện ?</a:t>
            </a:r>
          </a:p>
        </p:txBody>
      </p:sp>
      <p:sp>
        <p:nvSpPr>
          <p:cNvPr id="2061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057400" y="4038600"/>
            <a:ext cx="457200" cy="228600"/>
          </a:xfrm>
          <a:prstGeom prst="actionButtonForwardNex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475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0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0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0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2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2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2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2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2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2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2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8" grpId="0" animBg="1"/>
      <p:bldP spid="2058" grpId="1" animBg="1"/>
      <p:bldP spid="2060" grpId="0" animBg="1"/>
      <p:bldP spid="2060" grpId="1" animBg="1"/>
      <p:bldP spid="20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161925"/>
            <a:ext cx="8229600" cy="838200"/>
          </a:xfrm>
        </p:spPr>
        <p:txBody>
          <a:bodyPr/>
          <a:lstStyle/>
          <a:p>
            <a:pPr algn="l"/>
            <a:r>
              <a:rPr lang="en-US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alt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alt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điểm</a:t>
            </a:r>
            <a:endParaRPr lang="en-US" altLang="en-US" sz="3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95300"/>
            <a:ext cx="9144000" cy="6667500"/>
          </a:xfrm>
        </p:spPr>
        <p:txBody>
          <a:bodyPr>
            <a:normAutofit lnSpcReduction="10000"/>
          </a:bodyPr>
          <a:lstStyle/>
          <a:p>
            <a:pPr marL="609600" indent="-609600">
              <a:buFontTx/>
              <a:buAutoNum type="alphaLcPeriod"/>
            </a:pPr>
            <a:r>
              <a:rPr lang="en-US" altLang="en-US" sz="2800" i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i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là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tên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gọi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các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vật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nhiễm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endParaRPr lang="en-US" altLang="en-US" sz="28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FontTx/>
              <a:buAutoNum type="alphaLcPeriod"/>
            </a:pPr>
            <a:r>
              <a:rPr lang="en-US" altLang="en-US" sz="2800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điểm</a:t>
            </a:r>
            <a:r>
              <a:rPr lang="en-US" altLang="en-US" sz="2800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609600" indent="-609600">
              <a:buFontTx/>
              <a:buChar char="-"/>
            </a:pP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kích</a:t>
            </a:r>
            <a:r>
              <a:rPr lang="en-US" alt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thước</a:t>
            </a:r>
            <a:r>
              <a:rPr lang="en-US" alt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rất</a:t>
            </a:r>
            <a:r>
              <a:rPr lang="en-US" alt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nhỏ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so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với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khoảng</a:t>
            </a:r>
            <a:r>
              <a:rPr lang="en-US" alt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cách</a:t>
            </a:r>
            <a:r>
              <a:rPr lang="en-US" alt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alt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tới</a:t>
            </a:r>
            <a:r>
              <a:rPr lang="en-US" alt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điểm</a:t>
            </a:r>
            <a:r>
              <a:rPr lang="en-US" alt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xét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được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gọi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là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điểm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609600" indent="-609600">
              <a:buFontTx/>
              <a:buNone/>
            </a:pPr>
            <a:r>
              <a:rPr lang="en-US" altLang="en-US" sz="2800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</a:t>
            </a:r>
            <a:r>
              <a:rPr lang="en-US" altLang="en-US" sz="2800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Tương</a:t>
            </a:r>
            <a:r>
              <a:rPr lang="en-US" altLang="en-US" sz="2800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tác</a:t>
            </a:r>
            <a:r>
              <a:rPr lang="en-US" altLang="en-US" sz="2800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Hai </a:t>
            </a:r>
            <a:r>
              <a:rPr lang="en-US" altLang="en-US" sz="2800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loại</a:t>
            </a:r>
            <a:r>
              <a:rPr lang="en-US" altLang="en-US" sz="2800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609600" indent="-609600">
              <a:buFontTx/>
              <a:buChar char="-"/>
            </a:pP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loại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 marL="609600" indent="-609600"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dương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(q &gt; 0)</a:t>
            </a:r>
          </a:p>
          <a:p>
            <a:pPr marL="609600" indent="-609600"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âm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 q &lt; 0)</a:t>
            </a:r>
          </a:p>
          <a:p>
            <a:pPr marL="609600" indent="-609600"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Lượng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chứa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trong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vật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gọi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là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lượng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và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ký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hiệu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là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q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đơn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vị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 (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đọc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là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Cu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lông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)(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giá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trị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marL="609600" indent="-609600"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Các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tương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tác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bằng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hút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hoặc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đẩy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609600" indent="-609600"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Cùng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dấu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thì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đẩy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nhau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;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khác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dấu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thì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hút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nhau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12595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477000"/>
            <a:ext cx="762000" cy="3810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4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2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/>
      <p:bldP spid="125955" grpId="0" build="p"/>
      <p:bldP spid="1259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512625"/>
            <a:ext cx="8229600" cy="1143000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 – </a:t>
            </a:r>
            <a:r>
              <a:rPr lang="en-US" alt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Định</a:t>
            </a: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luật</a:t>
            </a: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Cu </a:t>
            </a:r>
            <a:r>
              <a:rPr lang="en-US" alt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Lông</a:t>
            </a: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alt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Hằng</a:t>
            </a: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môi</a:t>
            </a:r>
            <a:endParaRPr lang="en-US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533400"/>
            <a:ext cx="9144000" cy="64770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1.Định 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luật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Cu-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lông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609600" indent="-609600">
              <a:buFontTx/>
              <a:buAutoNum type="alphaLcPeriod"/>
            </a:pPr>
            <a:r>
              <a:rPr lang="en-US" altLang="en-US" sz="28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Thí</a:t>
            </a:r>
            <a:r>
              <a:rPr lang="en-US" altLang="en-US" sz="2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nghiệm</a:t>
            </a:r>
            <a:endParaRPr lang="en-US" altLang="en-US" sz="2800" b="1" u="sng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FontTx/>
              <a:buChar char="-"/>
            </a:pPr>
            <a:r>
              <a:rPr lang="en-US" altLang="en-US" sz="2800" dirty="0" err="1">
                <a:solidFill>
                  <a:schemeClr val="tx1"/>
                </a:solidFill>
              </a:rPr>
              <a:t>Dùng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cân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xoắn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tìm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độ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lớn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tương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tác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giữa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hai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tích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điểm</a:t>
            </a:r>
            <a:r>
              <a:rPr lang="en-US" altLang="en-US" sz="2800" dirty="0">
                <a:solidFill>
                  <a:schemeClr val="tx1"/>
                </a:solidFill>
              </a:rPr>
              <a:t> q</a:t>
            </a:r>
            <a:r>
              <a:rPr lang="en-US" altLang="en-US" sz="2800" baseline="-25000" dirty="0">
                <a:solidFill>
                  <a:schemeClr val="tx1"/>
                </a:solidFill>
              </a:rPr>
              <a:t>1</a:t>
            </a:r>
            <a:r>
              <a:rPr lang="en-US" altLang="en-US" sz="2800" dirty="0">
                <a:solidFill>
                  <a:schemeClr val="tx1"/>
                </a:solidFill>
              </a:rPr>
              <a:t>; q</a:t>
            </a:r>
            <a:r>
              <a:rPr lang="en-US" altLang="en-US" sz="2800" baseline="-25000" dirty="0">
                <a:solidFill>
                  <a:schemeClr val="tx1"/>
                </a:solidFill>
              </a:rPr>
              <a:t>2 </a:t>
            </a:r>
            <a:r>
              <a:rPr lang="en-US" altLang="en-US" sz="2800" dirty="0" err="1">
                <a:solidFill>
                  <a:schemeClr val="tx1"/>
                </a:solidFill>
              </a:rPr>
              <a:t>cách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nhau</a:t>
            </a:r>
            <a:r>
              <a:rPr lang="en-US" altLang="en-US" sz="2800" dirty="0">
                <a:solidFill>
                  <a:schemeClr val="tx1"/>
                </a:solidFill>
              </a:rPr>
              <a:t> r, </a:t>
            </a:r>
            <a:r>
              <a:rPr lang="en-US" altLang="en-US" sz="2800" dirty="0" err="1">
                <a:solidFill>
                  <a:schemeClr val="tx1"/>
                </a:solidFill>
              </a:rPr>
              <a:t>đặt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trong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chân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không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marL="609600" indent="-609600">
              <a:buFontTx/>
              <a:buNone/>
            </a:pPr>
            <a:r>
              <a:rPr lang="en-US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b. </a:t>
            </a:r>
            <a:r>
              <a:rPr lang="en-US" alt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Kết</a:t>
            </a:r>
            <a:r>
              <a:rPr lang="en-US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luận</a:t>
            </a:r>
            <a:endParaRPr lang="en-US" alt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  F 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 q</a:t>
            </a:r>
            <a:r>
              <a:rPr lang="en-US" altLang="en-US" sz="2800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1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.q</a:t>
            </a:r>
            <a:r>
              <a:rPr lang="en-US" altLang="en-US" sz="2800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2 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</a:t>
            </a:r>
          </a:p>
          <a:p>
            <a:pPr marL="609600" indent="-609600"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+   F  1/r</a:t>
            </a:r>
            <a:r>
              <a:rPr lang="en-US" altLang="en-US" sz="2800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2</a:t>
            </a:r>
          </a:p>
          <a:p>
            <a:pPr marL="609600" indent="-609600">
              <a:buFontTx/>
              <a:buNone/>
            </a:pPr>
            <a:r>
              <a:rPr lang="en-US" altLang="en-US" sz="2800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Trong</a:t>
            </a:r>
            <a:r>
              <a:rPr lang="en-US" altLang="en-US" sz="2800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đó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: F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là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lực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điện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(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lực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Cu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lông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) (N)</a:t>
            </a:r>
          </a:p>
          <a:p>
            <a:pPr marL="609600" indent="-609600"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     q</a:t>
            </a:r>
            <a:r>
              <a:rPr lang="en-US" altLang="en-US" sz="2800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1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; q</a:t>
            </a:r>
            <a:r>
              <a:rPr lang="en-US" altLang="en-US" sz="2800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2 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giá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trị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điện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tích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của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2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điện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tích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điểm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(C)</a:t>
            </a:r>
          </a:p>
          <a:p>
            <a:pPr marL="609600" indent="-609600"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     r: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khoảng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cách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giữa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hai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điện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tích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(m)</a:t>
            </a:r>
          </a:p>
          <a:p>
            <a:pPr marL="609600" indent="-609600"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     k = 9.10</a:t>
            </a:r>
            <a:r>
              <a:rPr lang="en-US" altLang="en-US" sz="2800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9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N.m</a:t>
            </a:r>
            <a:r>
              <a:rPr lang="en-US" altLang="en-US" sz="2800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2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/C</a:t>
            </a:r>
            <a:r>
              <a:rPr lang="en-US" altLang="en-US" sz="2800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2 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(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hệ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số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tỉ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lệ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hay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hằng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số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Cu </a:t>
            </a:r>
            <a:r>
              <a:rPr lang="en-US" altLang="en-US" sz="28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lông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)</a:t>
            </a:r>
          </a:p>
        </p:txBody>
      </p:sp>
      <p:sp>
        <p:nvSpPr>
          <p:cNvPr id="126982" name="Oval 6"/>
          <p:cNvSpPr>
            <a:spLocks noChangeArrowheads="1"/>
          </p:cNvSpPr>
          <p:nvPr/>
        </p:nvSpPr>
        <p:spPr bwMode="auto">
          <a:xfrm>
            <a:off x="2600325" y="2743200"/>
            <a:ext cx="381000" cy="3810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q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126983" name="Oval 7"/>
          <p:cNvSpPr>
            <a:spLocks noChangeArrowheads="1"/>
          </p:cNvSpPr>
          <p:nvPr/>
        </p:nvSpPr>
        <p:spPr bwMode="auto">
          <a:xfrm>
            <a:off x="6553200" y="2743200"/>
            <a:ext cx="381000" cy="3810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q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126984" name="Line 8"/>
          <p:cNvSpPr>
            <a:spLocks noChangeShapeType="1"/>
          </p:cNvSpPr>
          <p:nvPr/>
        </p:nvSpPr>
        <p:spPr bwMode="auto">
          <a:xfrm>
            <a:off x="2981325" y="2943225"/>
            <a:ext cx="3581400" cy="0"/>
          </a:xfrm>
          <a:prstGeom prst="line">
            <a:avLst/>
          </a:prstGeom>
          <a:noFill/>
          <a:ln w="28575">
            <a:solidFill>
              <a:srgbClr val="00206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985" name="Text Box 9"/>
          <p:cNvSpPr txBox="1">
            <a:spLocks noChangeArrowheads="1"/>
          </p:cNvSpPr>
          <p:nvPr/>
        </p:nvSpPr>
        <p:spPr bwMode="auto">
          <a:xfrm>
            <a:off x="4657725" y="2943225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i="1" dirty="0"/>
              <a:t>r</a:t>
            </a:r>
          </a:p>
        </p:txBody>
      </p:sp>
      <p:sp>
        <p:nvSpPr>
          <p:cNvPr id="126986" name="AutoShape 10"/>
          <p:cNvSpPr>
            <a:spLocks/>
          </p:cNvSpPr>
          <p:nvPr/>
        </p:nvSpPr>
        <p:spPr bwMode="auto">
          <a:xfrm>
            <a:off x="2362200" y="3276600"/>
            <a:ext cx="228600" cy="1219200"/>
          </a:xfrm>
          <a:prstGeom prst="rightBrace">
            <a:avLst>
              <a:gd name="adj1" fmla="val 44444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rgbClr val="FFFF00"/>
              </a:solidFill>
            </a:endParaRPr>
          </a:p>
        </p:txBody>
      </p:sp>
      <p:graphicFrame>
        <p:nvGraphicFramePr>
          <p:cNvPr id="12699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3470547"/>
              </p:ext>
            </p:extLst>
          </p:nvPr>
        </p:nvGraphicFramePr>
        <p:xfrm>
          <a:off x="5486400" y="3283527"/>
          <a:ext cx="2895600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952200" imgH="419040" progId="Equation.DSMT4">
                  <p:embed/>
                </p:oleObj>
              </mc:Choice>
              <mc:Fallback>
                <p:oleObj name="Equation" r:id="rId3" imgW="9522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283527"/>
                        <a:ext cx="2895600" cy="12731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3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162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28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26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26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126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126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126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/>
      <p:bldP spid="126979" grpId="0" build="p"/>
      <p:bldP spid="126982" grpId="0" animBg="1"/>
      <p:bldP spid="126983" grpId="0" animBg="1"/>
      <p:bldP spid="126984" grpId="0" animBg="1"/>
      <p:bldP spid="126985" grpId="0"/>
      <p:bldP spid="12698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8991600" cy="1066800"/>
          </a:xfrm>
          <a:noFill/>
        </p:spPr>
        <p:txBody>
          <a:bodyPr lIns="0" tIns="0" rIns="0" bIns="0"/>
          <a:lstStyle/>
          <a:p>
            <a:pPr algn="just"/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Lực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tương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tác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giữa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các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điểm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đặt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trong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môi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trường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đồng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tính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Hằng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số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môi</a:t>
            </a:r>
            <a:r>
              <a:rPr lang="en-US" alt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8839200" cy="5791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lphaLcPeriod"/>
            </a:pPr>
            <a:r>
              <a:rPr lang="en-US" altLang="en-US" sz="2800" u="sng" dirty="0" err="1">
                <a:solidFill>
                  <a:schemeClr val="tx1"/>
                </a:solidFill>
              </a:rPr>
              <a:t>Điện</a:t>
            </a:r>
            <a:r>
              <a:rPr lang="en-US" altLang="en-US" sz="2800" u="sng" dirty="0">
                <a:solidFill>
                  <a:schemeClr val="tx1"/>
                </a:solidFill>
              </a:rPr>
              <a:t> </a:t>
            </a:r>
            <a:r>
              <a:rPr lang="en-US" altLang="en-US" sz="2800" u="sng" dirty="0" err="1">
                <a:solidFill>
                  <a:schemeClr val="tx1"/>
                </a:solidFill>
              </a:rPr>
              <a:t>môi</a:t>
            </a:r>
            <a:r>
              <a:rPr lang="en-US" altLang="en-US" sz="2800" u="sng" dirty="0">
                <a:solidFill>
                  <a:schemeClr val="tx1"/>
                </a:solidFill>
              </a:rPr>
              <a:t> </a:t>
            </a:r>
            <a:r>
              <a:rPr lang="en-US" altLang="en-US" sz="2800" u="sng" dirty="0" err="1">
                <a:solidFill>
                  <a:schemeClr val="tx1"/>
                </a:solidFill>
              </a:rPr>
              <a:t>là</a:t>
            </a:r>
            <a:r>
              <a:rPr lang="en-US" altLang="en-US" sz="2800" u="sng" dirty="0">
                <a:solidFill>
                  <a:schemeClr val="tx1"/>
                </a:solidFill>
              </a:rPr>
              <a:t> </a:t>
            </a:r>
            <a:r>
              <a:rPr lang="en-US" altLang="en-US" sz="2800" u="sng" dirty="0" err="1">
                <a:solidFill>
                  <a:schemeClr val="tx1"/>
                </a:solidFill>
              </a:rPr>
              <a:t>môi</a:t>
            </a:r>
            <a:r>
              <a:rPr lang="en-US" altLang="en-US" sz="2800" u="sng" dirty="0">
                <a:solidFill>
                  <a:schemeClr val="tx1"/>
                </a:solidFill>
              </a:rPr>
              <a:t> </a:t>
            </a:r>
            <a:r>
              <a:rPr lang="en-US" altLang="en-US" sz="2800" u="sng" dirty="0" err="1">
                <a:solidFill>
                  <a:schemeClr val="tx1"/>
                </a:solidFill>
              </a:rPr>
              <a:t>trường</a:t>
            </a:r>
            <a:r>
              <a:rPr lang="en-US" altLang="en-US" sz="2800" u="sng" dirty="0">
                <a:solidFill>
                  <a:schemeClr val="tx1"/>
                </a:solidFill>
              </a:rPr>
              <a:t> </a:t>
            </a:r>
            <a:r>
              <a:rPr lang="en-US" altLang="en-US" sz="2800" u="sng" dirty="0" err="1">
                <a:solidFill>
                  <a:schemeClr val="tx1"/>
                </a:solidFill>
              </a:rPr>
              <a:t>cách</a:t>
            </a:r>
            <a:r>
              <a:rPr lang="en-US" altLang="en-US" sz="2800" u="sng" dirty="0">
                <a:solidFill>
                  <a:schemeClr val="tx1"/>
                </a:solidFill>
              </a:rPr>
              <a:t> </a:t>
            </a:r>
            <a:r>
              <a:rPr lang="en-US" altLang="en-US" sz="2800" u="sng" dirty="0" err="1">
                <a:solidFill>
                  <a:schemeClr val="tx1"/>
                </a:solidFill>
              </a:rPr>
              <a:t>điện</a:t>
            </a:r>
            <a:r>
              <a:rPr lang="en-US" altLang="en-US" sz="2800" u="sng" dirty="0">
                <a:solidFill>
                  <a:schemeClr val="tx1"/>
                </a:solidFill>
              </a:rPr>
              <a:t>.</a:t>
            </a:r>
          </a:p>
          <a:p>
            <a:pPr marL="609600" indent="-609600">
              <a:lnSpc>
                <a:spcPct val="90000"/>
              </a:lnSpc>
              <a:buFontTx/>
              <a:buAutoNum type="alphaLcPeriod"/>
            </a:pPr>
            <a:r>
              <a:rPr lang="en-US" altLang="en-US" sz="2800" u="sng" dirty="0" err="1">
                <a:solidFill>
                  <a:schemeClr val="tx1"/>
                </a:solidFill>
              </a:rPr>
              <a:t>Lực</a:t>
            </a:r>
            <a:r>
              <a:rPr lang="en-US" altLang="en-US" sz="2800" u="sng" dirty="0">
                <a:solidFill>
                  <a:schemeClr val="tx1"/>
                </a:solidFill>
              </a:rPr>
              <a:t> </a:t>
            </a:r>
            <a:r>
              <a:rPr lang="en-US" altLang="en-US" sz="2800" u="sng" dirty="0" err="1">
                <a:solidFill>
                  <a:schemeClr val="tx1"/>
                </a:solidFill>
              </a:rPr>
              <a:t>điện</a:t>
            </a:r>
            <a:r>
              <a:rPr lang="en-US" altLang="en-US" sz="2800" u="sng" dirty="0">
                <a:solidFill>
                  <a:schemeClr val="tx1"/>
                </a:solidFill>
              </a:rPr>
              <a:t>(</a:t>
            </a:r>
            <a:r>
              <a:rPr lang="en-US" altLang="en-US" sz="2800" u="sng" dirty="0" err="1">
                <a:solidFill>
                  <a:schemeClr val="tx1"/>
                </a:solidFill>
              </a:rPr>
              <a:t>lực</a:t>
            </a:r>
            <a:r>
              <a:rPr lang="en-US" altLang="en-US" sz="2800" u="sng" dirty="0">
                <a:solidFill>
                  <a:schemeClr val="tx1"/>
                </a:solidFill>
              </a:rPr>
              <a:t> Cu </a:t>
            </a:r>
            <a:r>
              <a:rPr lang="en-US" altLang="en-US" sz="2800" u="sng" dirty="0" err="1">
                <a:solidFill>
                  <a:schemeClr val="tx1"/>
                </a:solidFill>
              </a:rPr>
              <a:t>lông</a:t>
            </a:r>
            <a:r>
              <a:rPr lang="en-US" altLang="en-US" sz="2800" u="sng" dirty="0">
                <a:solidFill>
                  <a:schemeClr val="tx1"/>
                </a:solidFill>
              </a:rPr>
              <a:t>) </a:t>
            </a:r>
            <a:r>
              <a:rPr lang="en-US" altLang="en-US" sz="2800" u="sng" dirty="0" err="1">
                <a:solidFill>
                  <a:schemeClr val="tx1"/>
                </a:solidFill>
              </a:rPr>
              <a:t>của</a:t>
            </a:r>
            <a:r>
              <a:rPr lang="en-US" altLang="en-US" sz="2800" u="sng" dirty="0">
                <a:solidFill>
                  <a:schemeClr val="tx1"/>
                </a:solidFill>
              </a:rPr>
              <a:t> 2 </a:t>
            </a:r>
            <a:r>
              <a:rPr lang="en-US" altLang="en-US" sz="2800" u="sng" dirty="0" err="1">
                <a:solidFill>
                  <a:schemeClr val="tx1"/>
                </a:solidFill>
              </a:rPr>
              <a:t>điện</a:t>
            </a:r>
            <a:r>
              <a:rPr lang="en-US" altLang="en-US" sz="2800" u="sng" dirty="0">
                <a:solidFill>
                  <a:schemeClr val="tx1"/>
                </a:solidFill>
              </a:rPr>
              <a:t> </a:t>
            </a:r>
            <a:r>
              <a:rPr lang="en-US" altLang="en-US" sz="2800" u="sng" dirty="0" err="1">
                <a:solidFill>
                  <a:schemeClr val="tx1"/>
                </a:solidFill>
              </a:rPr>
              <a:t>tích</a:t>
            </a:r>
            <a:r>
              <a:rPr lang="en-US" altLang="en-US" sz="2800" u="sng" dirty="0">
                <a:solidFill>
                  <a:schemeClr val="tx1"/>
                </a:solidFill>
              </a:rPr>
              <a:t> </a:t>
            </a:r>
            <a:r>
              <a:rPr lang="en-US" altLang="en-US" sz="2800" u="sng" dirty="0" err="1">
                <a:solidFill>
                  <a:schemeClr val="tx1"/>
                </a:solidFill>
              </a:rPr>
              <a:t>đặt</a:t>
            </a:r>
            <a:r>
              <a:rPr lang="en-US" altLang="en-US" sz="2800" u="sng" dirty="0">
                <a:solidFill>
                  <a:schemeClr val="tx1"/>
                </a:solidFill>
              </a:rPr>
              <a:t> </a:t>
            </a:r>
            <a:r>
              <a:rPr lang="en-US" altLang="en-US" sz="2800" u="sng" dirty="0" err="1">
                <a:solidFill>
                  <a:schemeClr val="tx1"/>
                </a:solidFill>
              </a:rPr>
              <a:t>trong</a:t>
            </a:r>
            <a:r>
              <a:rPr lang="en-US" altLang="en-US" sz="2800" u="sng" dirty="0">
                <a:solidFill>
                  <a:schemeClr val="tx1"/>
                </a:solidFill>
              </a:rPr>
              <a:t> </a:t>
            </a:r>
            <a:r>
              <a:rPr lang="en-US" altLang="en-US" sz="2800" u="sng" dirty="0" err="1">
                <a:solidFill>
                  <a:schemeClr val="tx1"/>
                </a:solidFill>
              </a:rPr>
              <a:t>điện</a:t>
            </a:r>
            <a:r>
              <a:rPr lang="en-US" altLang="en-US" sz="2800" u="sng" dirty="0">
                <a:solidFill>
                  <a:schemeClr val="tx1"/>
                </a:solidFill>
              </a:rPr>
              <a:t> </a:t>
            </a:r>
            <a:r>
              <a:rPr lang="en-US" altLang="en-US" sz="2800" u="sng" dirty="0" err="1">
                <a:solidFill>
                  <a:schemeClr val="tx1"/>
                </a:solidFill>
              </a:rPr>
              <a:t>môi</a:t>
            </a:r>
            <a:r>
              <a:rPr lang="en-US" altLang="en-US" sz="2800" u="sng" dirty="0">
                <a:solidFill>
                  <a:schemeClr val="tx1"/>
                </a:solidFill>
              </a:rPr>
              <a:t>.</a:t>
            </a:r>
          </a:p>
          <a:p>
            <a:pPr marL="609600" indent="-609600">
              <a:lnSpc>
                <a:spcPct val="90000"/>
              </a:lnSpc>
              <a:buFontTx/>
              <a:buChar char="-"/>
            </a:pPr>
            <a:r>
              <a:rPr lang="en-US" altLang="en-US" sz="2800" dirty="0" err="1">
                <a:solidFill>
                  <a:schemeClr val="tx1"/>
                </a:solidFill>
              </a:rPr>
              <a:t>Trong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chân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không</a:t>
            </a:r>
            <a:r>
              <a:rPr lang="en-US" altLang="en-US" sz="2800" dirty="0">
                <a:solidFill>
                  <a:schemeClr val="tx1"/>
                </a:solidFill>
              </a:rPr>
              <a:t>:</a:t>
            </a:r>
          </a:p>
          <a:p>
            <a:pPr marL="609600" indent="-609600">
              <a:lnSpc>
                <a:spcPct val="90000"/>
              </a:lnSpc>
              <a:buFontTx/>
              <a:buChar char="-"/>
            </a:pPr>
            <a:r>
              <a:rPr lang="en-US" altLang="en-US" sz="2800" dirty="0" err="1">
                <a:solidFill>
                  <a:schemeClr val="tx1"/>
                </a:solidFill>
              </a:rPr>
              <a:t>Trong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môi</a:t>
            </a:r>
            <a:r>
              <a:rPr lang="en-US" altLang="en-US" sz="2800" dirty="0">
                <a:solidFill>
                  <a:schemeClr val="tx1"/>
                </a:solidFill>
              </a:rPr>
              <a:t>: </a:t>
            </a:r>
            <a:r>
              <a:rPr lang="en-US" altLang="en-US" sz="2800" dirty="0" err="1">
                <a:solidFill>
                  <a:schemeClr val="tx1"/>
                </a:solidFill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giảm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 (</a:t>
            </a:r>
            <a:r>
              <a:rPr lang="en-US" altLang="en-US" sz="2800" dirty="0" err="1">
                <a:solidFill>
                  <a:schemeClr val="tx1"/>
                </a:solidFill>
                <a:sym typeface="Symbol" pitchFamily="18" charset="2"/>
              </a:rPr>
              <a:t>lần</a:t>
            </a: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 dirty="0" err="1">
                <a:solidFill>
                  <a:schemeClr val="tx1"/>
                </a:solidFill>
                <a:sym typeface="Symbol" pitchFamily="18" charset="2"/>
              </a:rPr>
              <a:t>Tức</a:t>
            </a: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sym typeface="Symbol" pitchFamily="18" charset="2"/>
              </a:rPr>
              <a:t>là</a:t>
            </a: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: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altLang="en-US" sz="2800" dirty="0">
              <a:solidFill>
                <a:schemeClr val="tx1"/>
              </a:solidFill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altLang="en-US" sz="2800" dirty="0">
              <a:solidFill>
                <a:schemeClr val="tx1"/>
              </a:solidFill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altLang="en-US" sz="2800" dirty="0">
              <a:solidFill>
                <a:schemeClr val="tx1"/>
              </a:solidFill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altLang="en-US" sz="2800" dirty="0">
              <a:solidFill>
                <a:schemeClr val="tx1"/>
              </a:solidFill>
              <a:sym typeface="Symbol" pitchFamily="18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c. </a:t>
            </a:r>
            <a:r>
              <a:rPr lang="en-US" altLang="en-US" sz="2800" u="sng" dirty="0" err="1">
                <a:solidFill>
                  <a:schemeClr val="tx1"/>
                </a:solidFill>
                <a:sym typeface="Symbol" pitchFamily="18" charset="2"/>
              </a:rPr>
              <a:t>Hằng</a:t>
            </a:r>
            <a:r>
              <a:rPr lang="en-US" altLang="en-US" sz="2800" u="sng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en-US" sz="2800" u="sng" dirty="0" err="1">
                <a:solidFill>
                  <a:schemeClr val="tx1"/>
                </a:solidFill>
                <a:sym typeface="Symbol" pitchFamily="18" charset="2"/>
              </a:rPr>
              <a:t>số</a:t>
            </a:r>
            <a:r>
              <a:rPr lang="en-US" altLang="en-US" sz="2800" u="sng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en-US" sz="2800" u="sng" dirty="0" err="1">
                <a:solidFill>
                  <a:schemeClr val="tx1"/>
                </a:solidFill>
                <a:sym typeface="Symbol" pitchFamily="18" charset="2"/>
              </a:rPr>
              <a:t>điện</a:t>
            </a:r>
            <a:r>
              <a:rPr lang="en-US" altLang="en-US" sz="2800" u="sng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en-US" sz="2800" u="sng" dirty="0" err="1">
                <a:solidFill>
                  <a:schemeClr val="tx1"/>
                </a:solidFill>
                <a:sym typeface="Symbol" pitchFamily="18" charset="2"/>
              </a:rPr>
              <a:t>môi</a:t>
            </a:r>
            <a:r>
              <a:rPr lang="en-US" altLang="en-US" sz="2800" u="sng" dirty="0">
                <a:solidFill>
                  <a:schemeClr val="tx1"/>
                </a:solidFill>
                <a:sym typeface="Symbol" pitchFamily="18" charset="2"/>
              </a:rPr>
              <a:t> </a:t>
            </a: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: </a:t>
            </a:r>
            <a:r>
              <a:rPr lang="en-US" altLang="en-US" sz="2800" dirty="0" err="1">
                <a:solidFill>
                  <a:schemeClr val="tx1"/>
                </a:solidFill>
                <a:sym typeface="Symbol" pitchFamily="18" charset="2"/>
              </a:rPr>
              <a:t>Đặc</a:t>
            </a: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sym typeface="Symbol" pitchFamily="18" charset="2"/>
              </a:rPr>
              <a:t>trưng</a:t>
            </a: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sym typeface="Symbol" pitchFamily="18" charset="2"/>
              </a:rPr>
              <a:t>cho</a:t>
            </a: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sym typeface="Symbol" pitchFamily="18" charset="2"/>
              </a:rPr>
              <a:t>tính</a:t>
            </a: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sym typeface="Symbol" pitchFamily="18" charset="2"/>
              </a:rPr>
              <a:t>chất</a:t>
            </a: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sym typeface="Symbol" pitchFamily="18" charset="2"/>
              </a:rPr>
              <a:t>cách</a:t>
            </a: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sym typeface="Symbol" pitchFamily="18" charset="2"/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: </a:t>
            </a:r>
            <a:r>
              <a:rPr lang="en-US" altLang="en-US" sz="2800" dirty="0" err="1">
                <a:solidFill>
                  <a:schemeClr val="tx1"/>
                </a:solidFill>
                <a:sym typeface="Symbol" pitchFamily="18" charset="2"/>
              </a:rPr>
              <a:t>Chân</a:t>
            </a: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sym typeface="Symbol" pitchFamily="18" charset="2"/>
              </a:rPr>
              <a:t>không</a:t>
            </a: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:  = 1; </a:t>
            </a:r>
            <a:r>
              <a:rPr lang="en-US" altLang="en-US" sz="2800" dirty="0" err="1">
                <a:solidFill>
                  <a:schemeClr val="tx1"/>
                </a:solidFill>
                <a:sym typeface="Symbol" pitchFamily="18" charset="2"/>
              </a:rPr>
              <a:t>Không</a:t>
            </a: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sym typeface="Symbol" pitchFamily="18" charset="2"/>
              </a:rPr>
              <a:t>khí</a:t>
            </a:r>
            <a:r>
              <a:rPr lang="en-US" altLang="en-US" sz="2800" dirty="0">
                <a:solidFill>
                  <a:schemeClr val="tx1"/>
                </a:solidFill>
                <a:sym typeface="Symbol" pitchFamily="18" charset="2"/>
              </a:rPr>
              <a:t>:  1</a:t>
            </a:r>
          </a:p>
        </p:txBody>
      </p:sp>
      <p:graphicFrame>
        <p:nvGraphicFramePr>
          <p:cNvPr id="129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471099"/>
              </p:ext>
            </p:extLst>
          </p:nvPr>
        </p:nvGraphicFramePr>
        <p:xfrm>
          <a:off x="6027738" y="1981200"/>
          <a:ext cx="2354262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774360" imgH="419040" progId="Equation.DSMT4">
                  <p:embed/>
                </p:oleObj>
              </mc:Choice>
              <mc:Fallback>
                <p:oleObj name="Equation" r:id="rId3" imgW="7743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7738" y="1981200"/>
                        <a:ext cx="2354262" cy="12731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chemeClr val="accent3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033" name="Oval 9"/>
          <p:cNvSpPr>
            <a:spLocks noChangeArrowheads="1"/>
          </p:cNvSpPr>
          <p:nvPr/>
        </p:nvSpPr>
        <p:spPr bwMode="auto">
          <a:xfrm>
            <a:off x="4048125" y="4343400"/>
            <a:ext cx="381000" cy="3810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q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129034" name="Oval 10"/>
          <p:cNvSpPr>
            <a:spLocks noChangeArrowheads="1"/>
          </p:cNvSpPr>
          <p:nvPr/>
        </p:nvSpPr>
        <p:spPr bwMode="auto">
          <a:xfrm>
            <a:off x="8001000" y="4343400"/>
            <a:ext cx="381000" cy="3810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q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129035" name="Line 11"/>
          <p:cNvSpPr>
            <a:spLocks noChangeShapeType="1"/>
          </p:cNvSpPr>
          <p:nvPr/>
        </p:nvSpPr>
        <p:spPr bwMode="auto">
          <a:xfrm>
            <a:off x="4429125" y="4543425"/>
            <a:ext cx="35814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6" name="Text Box 12"/>
          <p:cNvSpPr txBox="1">
            <a:spLocks noChangeArrowheads="1"/>
          </p:cNvSpPr>
          <p:nvPr/>
        </p:nvSpPr>
        <p:spPr bwMode="auto">
          <a:xfrm>
            <a:off x="6105525" y="4543425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i="1">
                <a:solidFill>
                  <a:srgbClr val="FFFF00"/>
                </a:solidFill>
              </a:rPr>
              <a:t>r</a:t>
            </a:r>
          </a:p>
        </p:txBody>
      </p:sp>
      <p:sp>
        <p:nvSpPr>
          <p:cNvPr id="129037" name="AutoShape 13"/>
          <p:cNvSpPr>
            <a:spLocks noChangeArrowheads="1"/>
          </p:cNvSpPr>
          <p:nvPr/>
        </p:nvSpPr>
        <p:spPr bwMode="auto">
          <a:xfrm>
            <a:off x="3886200" y="3657600"/>
            <a:ext cx="5257800" cy="1676400"/>
          </a:xfrm>
          <a:prstGeom prst="cube">
            <a:avLst>
              <a:gd name="adj" fmla="val 25000"/>
            </a:avLst>
          </a:prstGeom>
          <a:solidFill>
            <a:srgbClr val="FFFF00">
              <a:alpha val="49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904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172214"/>
              </p:ext>
            </p:extLst>
          </p:nvPr>
        </p:nvGraphicFramePr>
        <p:xfrm>
          <a:off x="-15875" y="4267200"/>
          <a:ext cx="3841750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5" imgW="1562040" imgH="419040" progId="Equation.DSMT4">
                  <p:embed/>
                </p:oleObj>
              </mc:Choice>
              <mc:Fallback>
                <p:oleObj name="Equation" r:id="rId5" imgW="156204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875" y="4267200"/>
                        <a:ext cx="3841750" cy="1273175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88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4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29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29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29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2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129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129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129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8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9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1290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1290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1290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/>
      <p:bldP spid="129029" grpId="0" build="p"/>
      <p:bldP spid="129033" grpId="0" animBg="1"/>
      <p:bldP spid="129034" grpId="0" animBg="1"/>
      <p:bldP spid="129035" grpId="0" animBg="1"/>
      <p:bldP spid="129036" grpId="0"/>
      <p:bldP spid="1290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571500"/>
            <a:ext cx="8229600" cy="1143000"/>
          </a:xfrm>
        </p:spPr>
        <p:txBody>
          <a:bodyPr/>
          <a:lstStyle/>
          <a:p>
            <a:r>
              <a:rPr lang="en-US" alt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III – </a:t>
            </a:r>
            <a:r>
              <a:rPr lang="en-US" altLang="en-US" sz="36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Củng</a:t>
            </a:r>
            <a:r>
              <a:rPr lang="en-US" alt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cố</a:t>
            </a:r>
            <a:endParaRPr lang="en-US" altLang="en-US" sz="36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533400"/>
            <a:ext cx="8763000" cy="6705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Đặc</a:t>
            </a:r>
            <a:r>
              <a:rPr lang="en-US" alt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điểm</a:t>
            </a:r>
            <a:r>
              <a:rPr lang="en-US" alt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của</a:t>
            </a:r>
            <a:r>
              <a:rPr lang="en-US" alt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véc</a:t>
            </a:r>
            <a:r>
              <a:rPr lang="en-US" alt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tơ</a:t>
            </a:r>
            <a:r>
              <a:rPr lang="en-US" alt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lực</a:t>
            </a:r>
            <a:r>
              <a:rPr lang="en-US" alt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endParaRPr lang="en-US" altLang="en-US" sz="28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Char char="-"/>
            </a:pPr>
            <a:r>
              <a:rPr lang="en-US" altLang="en-US" sz="2800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Điểm</a:t>
            </a:r>
            <a:r>
              <a:rPr lang="en-US" altLang="en-US" sz="2800" i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đặt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Lên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bị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tác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dụng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VD: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en-US" altLang="en-US" sz="2800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tác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dụng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lên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en-US" altLang="en-US" sz="2800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altLang="en-US" sz="2800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thì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altLang="en-US" sz="2800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đặt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lên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en-US" altLang="en-US" sz="2800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endParaRPr lang="en-US" altLang="en-US" sz="28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Char char="-"/>
            </a:pPr>
            <a:r>
              <a:rPr lang="en-US" altLang="en-US" sz="2800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Phương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là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đường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thẳng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nối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hai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endParaRPr lang="en-US" altLang="en-US" sz="28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Char char="-"/>
            </a:pPr>
            <a:r>
              <a:rPr lang="en-US" altLang="en-US" sz="2800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Chiều</a:t>
            </a:r>
            <a:r>
              <a:rPr lang="en-US" altLang="en-US" sz="28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là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lực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đẩy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hướng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khỏi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nếu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en-US" altLang="en-US" sz="2800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en-US" altLang="en-US" sz="2800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altLang="en-US" sz="2800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0 (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cùng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dấu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</a:t>
            </a:r>
            <a:r>
              <a:rPr lang="en-US" altLang="en-US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Lực</a:t>
            </a:r>
            <a:r>
              <a:rPr lang="en-US" alt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hút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hướng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vào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điện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tích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en-US" altLang="en-US" sz="2800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en-US" alt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en-US" altLang="en-US" sz="2800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&lt; 0</a:t>
            </a:r>
          </a:p>
          <a:p>
            <a:pPr>
              <a:buFontTx/>
              <a:buNone/>
            </a:pPr>
            <a:endParaRPr lang="en-US" altLang="en-US" sz="2800" i="1" dirty="0">
              <a:solidFill>
                <a:srgbClr val="FFCC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endParaRPr lang="en-US" altLang="en-US" sz="2800" i="1" dirty="0">
              <a:solidFill>
                <a:srgbClr val="FFCC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endParaRPr lang="en-US" altLang="en-US" sz="2800" i="1" dirty="0">
              <a:solidFill>
                <a:srgbClr val="FFCC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en-US" sz="28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en-US" altLang="en-US" sz="28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Độ</a:t>
            </a:r>
            <a:r>
              <a:rPr lang="en-US" altLang="en-US" sz="28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lớn</a:t>
            </a:r>
            <a:r>
              <a:rPr lang="en-US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</p:txBody>
      </p:sp>
      <p:graphicFrame>
        <p:nvGraphicFramePr>
          <p:cNvPr id="1321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736549"/>
              </p:ext>
            </p:extLst>
          </p:nvPr>
        </p:nvGraphicFramePr>
        <p:xfrm>
          <a:off x="2514600" y="5584825"/>
          <a:ext cx="3684588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3" imgW="1498320" imgH="419040" progId="Equation.DSMT4">
                  <p:embed/>
                </p:oleObj>
              </mc:Choice>
              <mc:Fallback>
                <p:oleObj name="Equation" r:id="rId3" imgW="14983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584825"/>
                        <a:ext cx="3684588" cy="1273175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2103" name="Oval 7"/>
          <p:cNvSpPr>
            <a:spLocks noChangeArrowheads="1"/>
          </p:cNvSpPr>
          <p:nvPr/>
        </p:nvSpPr>
        <p:spPr bwMode="auto">
          <a:xfrm>
            <a:off x="1066800" y="4876800"/>
            <a:ext cx="381000" cy="3810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q</a:t>
            </a:r>
            <a:r>
              <a:rPr lang="en-US" altLang="en-US" baseline="-25000"/>
              <a:t>n</a:t>
            </a:r>
            <a:endParaRPr lang="en-US" altLang="en-US"/>
          </a:p>
        </p:txBody>
      </p:sp>
      <p:sp>
        <p:nvSpPr>
          <p:cNvPr id="132104" name="Oval 8"/>
          <p:cNvSpPr>
            <a:spLocks noChangeArrowheads="1"/>
          </p:cNvSpPr>
          <p:nvPr/>
        </p:nvSpPr>
        <p:spPr bwMode="auto">
          <a:xfrm>
            <a:off x="3429000" y="4876800"/>
            <a:ext cx="381000" cy="3810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q</a:t>
            </a:r>
            <a:r>
              <a:rPr lang="en-US" altLang="en-US" baseline="-25000"/>
              <a:t>m</a:t>
            </a:r>
            <a:endParaRPr lang="en-US" altLang="en-US"/>
          </a:p>
        </p:txBody>
      </p:sp>
      <p:sp>
        <p:nvSpPr>
          <p:cNvPr id="132106" name="Text Box 10"/>
          <p:cNvSpPr txBox="1">
            <a:spLocks noChangeArrowheads="1"/>
          </p:cNvSpPr>
          <p:nvPr/>
        </p:nvSpPr>
        <p:spPr bwMode="auto">
          <a:xfrm>
            <a:off x="2209800" y="49530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i="1" dirty="0"/>
              <a:t>r</a:t>
            </a:r>
          </a:p>
        </p:txBody>
      </p:sp>
      <p:sp>
        <p:nvSpPr>
          <p:cNvPr id="132107" name="Line 11"/>
          <p:cNvSpPr>
            <a:spLocks noChangeShapeType="1"/>
          </p:cNvSpPr>
          <p:nvPr/>
        </p:nvSpPr>
        <p:spPr bwMode="auto">
          <a:xfrm>
            <a:off x="1447800" y="5072063"/>
            <a:ext cx="1981200" cy="0"/>
          </a:xfrm>
          <a:prstGeom prst="line">
            <a:avLst/>
          </a:prstGeom>
          <a:noFill/>
          <a:ln w="28575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108" name="Line 12"/>
          <p:cNvSpPr>
            <a:spLocks noChangeShapeType="1"/>
          </p:cNvSpPr>
          <p:nvPr/>
        </p:nvSpPr>
        <p:spPr bwMode="auto">
          <a:xfrm>
            <a:off x="3633788" y="5062538"/>
            <a:ext cx="1219200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109" name="Line 13"/>
          <p:cNvSpPr>
            <a:spLocks noChangeShapeType="1"/>
          </p:cNvSpPr>
          <p:nvPr/>
        </p:nvSpPr>
        <p:spPr bwMode="auto">
          <a:xfrm>
            <a:off x="90488" y="5091113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32113" name="Object 17"/>
          <p:cNvGraphicFramePr>
            <a:graphicFrameLocks noChangeAspect="1"/>
          </p:cNvGraphicFramePr>
          <p:nvPr/>
        </p:nvGraphicFramePr>
        <p:xfrm>
          <a:off x="4343400" y="5105400"/>
          <a:ext cx="6858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5" imgW="279360" imgH="215640" progId="Equation.DSMT4">
                  <p:embed/>
                </p:oleObj>
              </mc:Choice>
              <mc:Fallback>
                <p:oleObj name="Equation" r:id="rId5" imgW="2793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105400"/>
                        <a:ext cx="6858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14" name="Object 18"/>
          <p:cNvGraphicFramePr>
            <a:graphicFrameLocks noChangeAspect="1"/>
          </p:cNvGraphicFramePr>
          <p:nvPr/>
        </p:nvGraphicFramePr>
        <p:xfrm>
          <a:off x="152400" y="5105400"/>
          <a:ext cx="6858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7" imgW="279360" imgH="215640" progId="Equation.DSMT4">
                  <p:embed/>
                </p:oleObj>
              </mc:Choice>
              <mc:Fallback>
                <p:oleObj name="Equation" r:id="rId7" imgW="2793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105400"/>
                        <a:ext cx="6858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2115" name="Oval 19"/>
          <p:cNvSpPr>
            <a:spLocks noChangeArrowheads="1"/>
          </p:cNvSpPr>
          <p:nvPr/>
        </p:nvSpPr>
        <p:spPr bwMode="auto">
          <a:xfrm>
            <a:off x="5486400" y="4829175"/>
            <a:ext cx="381000" cy="3810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q</a:t>
            </a:r>
            <a:r>
              <a:rPr lang="en-US" altLang="en-US" baseline="-25000"/>
              <a:t>n</a:t>
            </a:r>
            <a:endParaRPr lang="en-US" altLang="en-US"/>
          </a:p>
        </p:txBody>
      </p:sp>
      <p:sp>
        <p:nvSpPr>
          <p:cNvPr id="132116" name="Oval 20"/>
          <p:cNvSpPr>
            <a:spLocks noChangeArrowheads="1"/>
          </p:cNvSpPr>
          <p:nvPr/>
        </p:nvSpPr>
        <p:spPr bwMode="auto">
          <a:xfrm>
            <a:off x="8458200" y="4829175"/>
            <a:ext cx="381000" cy="3810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q</a:t>
            </a:r>
            <a:r>
              <a:rPr lang="en-US" altLang="en-US" baseline="-25000"/>
              <a:t>m</a:t>
            </a:r>
            <a:endParaRPr lang="en-US" altLang="en-US"/>
          </a:p>
        </p:txBody>
      </p:sp>
      <p:sp>
        <p:nvSpPr>
          <p:cNvPr id="132117" name="Text Box 21"/>
          <p:cNvSpPr txBox="1">
            <a:spLocks noChangeArrowheads="1"/>
          </p:cNvSpPr>
          <p:nvPr/>
        </p:nvSpPr>
        <p:spPr bwMode="auto">
          <a:xfrm>
            <a:off x="6934200" y="51498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i="1" dirty="0"/>
              <a:t>r</a:t>
            </a:r>
          </a:p>
        </p:txBody>
      </p:sp>
      <p:sp>
        <p:nvSpPr>
          <p:cNvPr id="132118" name="Line 22"/>
          <p:cNvSpPr>
            <a:spLocks noChangeShapeType="1"/>
          </p:cNvSpPr>
          <p:nvPr/>
        </p:nvSpPr>
        <p:spPr bwMode="auto">
          <a:xfrm flipV="1">
            <a:off x="5791200" y="5029200"/>
            <a:ext cx="2667000" cy="0"/>
          </a:xfrm>
          <a:prstGeom prst="line">
            <a:avLst/>
          </a:prstGeom>
          <a:noFill/>
          <a:ln w="28575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119" name="Line 23"/>
          <p:cNvSpPr>
            <a:spLocks noChangeShapeType="1"/>
          </p:cNvSpPr>
          <p:nvPr/>
        </p:nvSpPr>
        <p:spPr bwMode="auto">
          <a:xfrm>
            <a:off x="7315200" y="5029200"/>
            <a:ext cx="1219200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120" name="Line 24"/>
          <p:cNvSpPr>
            <a:spLocks noChangeShapeType="1"/>
          </p:cNvSpPr>
          <p:nvPr/>
        </p:nvSpPr>
        <p:spPr bwMode="auto">
          <a:xfrm>
            <a:off x="5867400" y="50292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32121" name="Object 25"/>
          <p:cNvGraphicFramePr>
            <a:graphicFrameLocks noChangeAspect="1"/>
          </p:cNvGraphicFramePr>
          <p:nvPr/>
        </p:nvGraphicFramePr>
        <p:xfrm>
          <a:off x="7391400" y="4500563"/>
          <a:ext cx="6858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9" imgW="279360" imgH="215640" progId="Equation.DSMT4">
                  <p:embed/>
                </p:oleObj>
              </mc:Choice>
              <mc:Fallback>
                <p:oleObj name="Equation" r:id="rId9" imgW="2793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500563"/>
                        <a:ext cx="6858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22" name="Object 26"/>
          <p:cNvGraphicFramePr>
            <a:graphicFrameLocks noChangeAspect="1"/>
          </p:cNvGraphicFramePr>
          <p:nvPr/>
        </p:nvGraphicFramePr>
        <p:xfrm>
          <a:off x="6481763" y="4486275"/>
          <a:ext cx="6858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11" imgW="279360" imgH="215640" progId="Equation.DSMT4">
                  <p:embed/>
                </p:oleObj>
              </mc:Choice>
              <mc:Fallback>
                <p:oleObj name="Equation" r:id="rId11" imgW="2793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1763" y="4486275"/>
                        <a:ext cx="6858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302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2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2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3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3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28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2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32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3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32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32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3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32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32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3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32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32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3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32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32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32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32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32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3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3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13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  <p:bldP spid="132099" grpId="0" build="p"/>
      <p:bldP spid="132103" grpId="0" animBg="1"/>
      <p:bldP spid="132104" grpId="0" animBg="1"/>
      <p:bldP spid="132106" grpId="0"/>
      <p:bldP spid="132107" grpId="0" animBg="1"/>
      <p:bldP spid="132108" grpId="0" animBg="1"/>
      <p:bldP spid="132109" grpId="0" animBg="1"/>
      <p:bldP spid="132115" grpId="0" animBg="1"/>
      <p:bldP spid="132116" grpId="0" animBg="1"/>
      <p:bldP spid="132117" grpId="0"/>
      <p:bldP spid="132118" grpId="0" animBg="1"/>
      <p:bldP spid="132119" grpId="0" animBg="1"/>
      <p:bldP spid="1321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0"/>
            <a:ext cx="8534400" cy="71628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sz="2800" b="1" u="sng" dirty="0" err="1">
                <a:solidFill>
                  <a:srgbClr val="002060"/>
                </a:solidFill>
              </a:rPr>
              <a:t>Câu</a:t>
            </a:r>
            <a:r>
              <a:rPr lang="en-US" altLang="en-US" sz="2800" b="1" u="sng" dirty="0">
                <a:solidFill>
                  <a:srgbClr val="002060"/>
                </a:solidFill>
              </a:rPr>
              <a:t> 1.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Trong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những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cách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sau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cách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nào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có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thể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làm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nhiễm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điện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cho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một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vật</a:t>
            </a:r>
            <a:r>
              <a:rPr lang="en-US" altLang="en-US" sz="2800" dirty="0">
                <a:solidFill>
                  <a:srgbClr val="002060"/>
                </a:solidFill>
              </a:rPr>
              <a:t>?</a:t>
            </a:r>
          </a:p>
          <a:p>
            <a:pPr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</a:rPr>
              <a:t>A. </a:t>
            </a:r>
            <a:r>
              <a:rPr lang="en-US" altLang="en-US" sz="2800" dirty="0" err="1">
                <a:solidFill>
                  <a:srgbClr val="002060"/>
                </a:solidFill>
              </a:rPr>
              <a:t>Cọ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chiếc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vỏ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bút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lên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tóc</a:t>
            </a:r>
            <a:r>
              <a:rPr lang="en-US" altLang="en-US" sz="2800" dirty="0">
                <a:solidFill>
                  <a:srgbClr val="002060"/>
                </a:solidFill>
              </a:rPr>
              <a:t>;	</a:t>
            </a:r>
          </a:p>
          <a:p>
            <a:pPr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</a:rPr>
              <a:t>B. </a:t>
            </a:r>
            <a:r>
              <a:rPr lang="en-US" altLang="en-US" sz="2800" dirty="0" err="1">
                <a:solidFill>
                  <a:srgbClr val="002060"/>
                </a:solidFill>
              </a:rPr>
              <a:t>Đặt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một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nhanh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nhựa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gần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một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vật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đã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nhiễm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điện</a:t>
            </a:r>
            <a:r>
              <a:rPr lang="en-US" altLang="en-US" sz="2800" dirty="0">
                <a:solidFill>
                  <a:srgbClr val="002060"/>
                </a:solidFill>
              </a:rPr>
              <a:t>;</a:t>
            </a:r>
          </a:p>
          <a:p>
            <a:pPr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</a:rPr>
              <a:t>C. </a:t>
            </a:r>
            <a:r>
              <a:rPr lang="en-US" altLang="en-US" sz="2800" dirty="0" err="1">
                <a:solidFill>
                  <a:srgbClr val="002060"/>
                </a:solidFill>
              </a:rPr>
              <a:t>Đặt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một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vật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gần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nguồn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điện</a:t>
            </a:r>
            <a:endParaRPr lang="en-US" altLang="en-US" sz="2800" dirty="0">
              <a:solidFill>
                <a:srgbClr val="002060"/>
              </a:solidFill>
            </a:endParaRPr>
          </a:p>
          <a:p>
            <a:pPr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</a:rPr>
              <a:t>D. Cho </a:t>
            </a:r>
            <a:r>
              <a:rPr lang="en-US" altLang="en-US" sz="2800" dirty="0" err="1">
                <a:solidFill>
                  <a:srgbClr val="002060"/>
                </a:solidFill>
              </a:rPr>
              <a:t>một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vật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tiếp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xúc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với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viên</a:t>
            </a:r>
            <a:r>
              <a:rPr lang="en-US" altLang="en-US" sz="2800" dirty="0">
                <a:solidFill>
                  <a:srgbClr val="002060"/>
                </a:solidFill>
              </a:rPr>
              <a:t> pin.</a:t>
            </a:r>
          </a:p>
          <a:p>
            <a:pPr>
              <a:buFontTx/>
              <a:buNone/>
            </a:pPr>
            <a:r>
              <a:rPr lang="en-US" altLang="en-US" sz="2800" b="1" u="sng" dirty="0" err="1">
                <a:solidFill>
                  <a:srgbClr val="002060"/>
                </a:solidFill>
              </a:rPr>
              <a:t>Câu</a:t>
            </a:r>
            <a:r>
              <a:rPr lang="en-US" altLang="en-US" sz="2800" b="1" u="sng" dirty="0">
                <a:solidFill>
                  <a:srgbClr val="002060"/>
                </a:solidFill>
              </a:rPr>
              <a:t> 2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Trong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các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hiện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tượng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sau</a:t>
            </a:r>
            <a:r>
              <a:rPr lang="en-US" altLang="en-US" sz="2800" dirty="0">
                <a:solidFill>
                  <a:srgbClr val="002060"/>
                </a:solidFill>
              </a:rPr>
              <a:t>, </a:t>
            </a:r>
            <a:r>
              <a:rPr lang="en-US" altLang="en-US" sz="2800" dirty="0" err="1">
                <a:solidFill>
                  <a:srgbClr val="002060"/>
                </a:solidFill>
              </a:rPr>
              <a:t>hiện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tượng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nào</a:t>
            </a:r>
            <a:r>
              <a:rPr lang="en-US" altLang="en-US" sz="2800" b="1" i="1" dirty="0">
                <a:solidFill>
                  <a:srgbClr val="002060"/>
                </a:solidFill>
              </a:rPr>
              <a:t> </a:t>
            </a:r>
            <a:r>
              <a:rPr lang="en-US" altLang="en-US" sz="2800" b="1" i="1" dirty="0" err="1">
                <a:solidFill>
                  <a:srgbClr val="002060"/>
                </a:solidFill>
              </a:rPr>
              <a:t>không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liên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quan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đến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nhiễm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điện</a:t>
            </a:r>
            <a:r>
              <a:rPr lang="en-US" altLang="en-US" sz="2800" dirty="0">
                <a:solidFill>
                  <a:srgbClr val="002060"/>
                </a:solidFill>
              </a:rPr>
              <a:t>?</a:t>
            </a:r>
          </a:p>
          <a:p>
            <a:pPr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</a:rPr>
              <a:t>A. </a:t>
            </a:r>
            <a:r>
              <a:rPr lang="en-US" altLang="en-US" sz="2800" dirty="0" err="1">
                <a:solidFill>
                  <a:srgbClr val="002060"/>
                </a:solidFill>
              </a:rPr>
              <a:t>Về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mùa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đông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lược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dính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rất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nhiều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tóc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khi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chải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đầu</a:t>
            </a:r>
            <a:r>
              <a:rPr lang="en-US" altLang="en-US" sz="2800" dirty="0">
                <a:solidFill>
                  <a:srgbClr val="002060"/>
                </a:solidFill>
              </a:rPr>
              <a:t>;</a:t>
            </a:r>
          </a:p>
          <a:p>
            <a:pPr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</a:rPr>
              <a:t>B. </a:t>
            </a:r>
            <a:r>
              <a:rPr lang="en-US" altLang="en-US" sz="2800" dirty="0" err="1">
                <a:solidFill>
                  <a:srgbClr val="002060"/>
                </a:solidFill>
              </a:rPr>
              <a:t>Chim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thường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xù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lông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về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mùa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rét</a:t>
            </a:r>
            <a:r>
              <a:rPr lang="en-US" altLang="en-US" sz="2800" dirty="0">
                <a:solidFill>
                  <a:srgbClr val="002060"/>
                </a:solidFill>
              </a:rPr>
              <a:t>;</a:t>
            </a:r>
          </a:p>
          <a:p>
            <a:pPr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</a:rPr>
              <a:t>C. </a:t>
            </a:r>
            <a:r>
              <a:rPr lang="en-US" altLang="en-US" sz="2800" dirty="0" err="1">
                <a:solidFill>
                  <a:srgbClr val="002060"/>
                </a:solidFill>
              </a:rPr>
              <a:t>Ôtô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chở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nhiên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liệu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thường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thả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một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sợi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dây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xích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sắt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kéo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lê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trên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mặt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đường</a:t>
            </a:r>
            <a:r>
              <a:rPr lang="en-US" altLang="en-US" sz="2800" dirty="0">
                <a:solidFill>
                  <a:srgbClr val="002060"/>
                </a:solidFill>
              </a:rPr>
              <a:t>;</a:t>
            </a:r>
          </a:p>
          <a:p>
            <a:pPr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</a:rPr>
              <a:t>D. </a:t>
            </a:r>
            <a:r>
              <a:rPr lang="en-US" altLang="en-US" sz="2800" dirty="0" err="1">
                <a:solidFill>
                  <a:srgbClr val="002060"/>
                </a:solidFill>
              </a:rPr>
              <a:t>Sét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giữa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các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đám</a:t>
            </a:r>
            <a:r>
              <a:rPr lang="en-US" altLang="en-US" sz="2800" dirty="0">
                <a:solidFill>
                  <a:srgbClr val="002060"/>
                </a:solidFill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</a:rPr>
              <a:t>mây</a:t>
            </a:r>
            <a:r>
              <a:rPr lang="en-US" altLang="en-US" sz="28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34150" name="Oval 6"/>
          <p:cNvSpPr>
            <a:spLocks noChangeArrowheads="1"/>
          </p:cNvSpPr>
          <p:nvPr/>
        </p:nvSpPr>
        <p:spPr bwMode="auto">
          <a:xfrm>
            <a:off x="533400" y="775855"/>
            <a:ext cx="609600" cy="609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1" name="Oval 7"/>
          <p:cNvSpPr>
            <a:spLocks noChangeArrowheads="1"/>
          </p:cNvSpPr>
          <p:nvPr/>
        </p:nvSpPr>
        <p:spPr bwMode="auto">
          <a:xfrm>
            <a:off x="533400" y="4800600"/>
            <a:ext cx="609600" cy="609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5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4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4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4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2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34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34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34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16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34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34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34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72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34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34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34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68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34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34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34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34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34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34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6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34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34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34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424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34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34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34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360"/>
                            </p:stCondLst>
                            <p:childTnLst>
                              <p:par>
                                <p:cTn id="7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134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134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134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7800"/>
                            </p:stCondLst>
                            <p:childTnLst>
                              <p:par>
                                <p:cTn id="7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134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134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134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9" grpId="0" build="p"/>
      <p:bldP spid="134150" grpId="0" animBg="1"/>
      <p:bldP spid="1341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u="sng" dirty="0" err="1">
                <a:solidFill>
                  <a:srgbClr val="002060"/>
                </a:solidFill>
              </a:rPr>
              <a:t>Câu</a:t>
            </a:r>
            <a:r>
              <a:rPr lang="en-US" altLang="en-US" b="1" u="sng" dirty="0">
                <a:solidFill>
                  <a:srgbClr val="002060"/>
                </a:solidFill>
              </a:rPr>
              <a:t> </a:t>
            </a:r>
            <a:r>
              <a:rPr lang="en-US" altLang="en-US" b="1" dirty="0">
                <a:solidFill>
                  <a:srgbClr val="002060"/>
                </a:solidFill>
              </a:rPr>
              <a:t>3:  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rgbClr val="002060"/>
                </a:solidFill>
              </a:rPr>
              <a:t>Hai </a:t>
            </a:r>
            <a:r>
              <a:rPr lang="en-US" altLang="en-US" dirty="0" err="1">
                <a:solidFill>
                  <a:srgbClr val="002060"/>
                </a:solidFill>
              </a:rPr>
              <a:t>điện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tích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điểm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trái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dấu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có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cùng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độ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lớn</a:t>
            </a:r>
            <a:r>
              <a:rPr lang="en-US" altLang="en-US" dirty="0">
                <a:solidFill>
                  <a:srgbClr val="002060"/>
                </a:solidFill>
              </a:rPr>
              <a:t> 10</a:t>
            </a:r>
            <a:r>
              <a:rPr lang="en-US" altLang="en-US" baseline="30000" dirty="0">
                <a:solidFill>
                  <a:srgbClr val="002060"/>
                </a:solidFill>
              </a:rPr>
              <a:t>-4</a:t>
            </a:r>
            <a:r>
              <a:rPr lang="en-US" altLang="en-US" dirty="0">
                <a:solidFill>
                  <a:srgbClr val="002060"/>
                </a:solidFill>
              </a:rPr>
              <a:t>/3 C </a:t>
            </a:r>
            <a:r>
              <a:rPr lang="en-US" altLang="en-US" dirty="0" err="1">
                <a:solidFill>
                  <a:srgbClr val="002060"/>
                </a:solidFill>
              </a:rPr>
              <a:t>đặt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cách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nhau</a:t>
            </a:r>
            <a:r>
              <a:rPr lang="en-US" altLang="en-US" dirty="0">
                <a:solidFill>
                  <a:srgbClr val="002060"/>
                </a:solidFill>
              </a:rPr>
              <a:t> 1 m </a:t>
            </a:r>
            <a:r>
              <a:rPr lang="en-US" altLang="en-US" dirty="0" err="1">
                <a:solidFill>
                  <a:srgbClr val="002060"/>
                </a:solidFill>
              </a:rPr>
              <a:t>trong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parafin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có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điện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môi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bằng</a:t>
            </a:r>
            <a:r>
              <a:rPr lang="en-US" altLang="en-US" dirty="0">
                <a:solidFill>
                  <a:srgbClr val="002060"/>
                </a:solidFill>
              </a:rPr>
              <a:t> 2 </a:t>
            </a:r>
            <a:r>
              <a:rPr lang="en-US" altLang="en-US" dirty="0" err="1">
                <a:solidFill>
                  <a:srgbClr val="002060"/>
                </a:solidFill>
              </a:rPr>
              <a:t>thì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chúng</a:t>
            </a:r>
            <a:endParaRPr lang="en-US" altLang="en-US" dirty="0">
              <a:solidFill>
                <a:srgbClr val="002060"/>
              </a:solidFill>
            </a:endParaRPr>
          </a:p>
          <a:p>
            <a:pPr>
              <a:buFontTx/>
              <a:buNone/>
            </a:pPr>
            <a:r>
              <a:rPr lang="en-US" altLang="en-US" dirty="0">
                <a:solidFill>
                  <a:srgbClr val="002060"/>
                </a:solidFill>
              </a:rPr>
              <a:t>   A. </a:t>
            </a:r>
            <a:r>
              <a:rPr lang="en-US" altLang="en-US" dirty="0" err="1">
                <a:solidFill>
                  <a:srgbClr val="002060"/>
                </a:solidFill>
              </a:rPr>
              <a:t>hút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nhau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một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lực</a:t>
            </a:r>
            <a:r>
              <a:rPr lang="en-US" altLang="en-US" dirty="0">
                <a:solidFill>
                  <a:srgbClr val="002060"/>
                </a:solidFill>
              </a:rPr>
              <a:t> 0,5 N.		                   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002060"/>
                </a:solidFill>
              </a:rPr>
              <a:t>   B</a:t>
            </a:r>
            <a:r>
              <a:rPr lang="en-US" altLang="en-US" dirty="0">
                <a:solidFill>
                  <a:srgbClr val="002060"/>
                </a:solidFill>
              </a:rPr>
              <a:t>. </a:t>
            </a:r>
            <a:r>
              <a:rPr lang="en-US" altLang="en-US" dirty="0" err="1">
                <a:solidFill>
                  <a:srgbClr val="002060"/>
                </a:solidFill>
              </a:rPr>
              <a:t>hút</a:t>
            </a:r>
            <a:r>
              <a:rPr lang="en-US" altLang="en-US" dirty="0">
                <a:solidFill>
                  <a:srgbClr val="002060"/>
                </a:solidFill>
              </a:rPr>
              <a:t>  </a:t>
            </a:r>
            <a:r>
              <a:rPr lang="en-US" altLang="en-US" dirty="0" err="1">
                <a:solidFill>
                  <a:srgbClr val="002060"/>
                </a:solidFill>
              </a:rPr>
              <a:t>nhau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một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lực</a:t>
            </a:r>
            <a:r>
              <a:rPr lang="en-US" altLang="en-US" dirty="0">
                <a:solidFill>
                  <a:srgbClr val="002060"/>
                </a:solidFill>
              </a:rPr>
              <a:t> 5 N.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rgbClr val="002060"/>
                </a:solidFill>
              </a:rPr>
              <a:t>   C. </a:t>
            </a:r>
            <a:r>
              <a:rPr lang="en-US" altLang="en-US" dirty="0" err="1">
                <a:solidFill>
                  <a:srgbClr val="002060"/>
                </a:solidFill>
              </a:rPr>
              <a:t>đẩy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nhau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một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lực</a:t>
            </a:r>
            <a:r>
              <a:rPr lang="en-US" altLang="en-US" dirty="0">
                <a:solidFill>
                  <a:srgbClr val="002060"/>
                </a:solidFill>
              </a:rPr>
              <a:t> 5N.	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rgbClr val="002060"/>
                </a:solidFill>
              </a:rPr>
              <a:t>   D. </a:t>
            </a:r>
            <a:r>
              <a:rPr lang="en-US" altLang="en-US" dirty="0" err="1">
                <a:solidFill>
                  <a:srgbClr val="002060"/>
                </a:solidFill>
              </a:rPr>
              <a:t>đẩy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nhau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một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 err="1">
                <a:solidFill>
                  <a:srgbClr val="002060"/>
                </a:solidFill>
              </a:rPr>
              <a:t>lực</a:t>
            </a:r>
            <a:r>
              <a:rPr lang="en-US" altLang="en-US" dirty="0">
                <a:solidFill>
                  <a:srgbClr val="002060"/>
                </a:solidFill>
              </a:rPr>
              <a:t> 0,5 N.</a:t>
            </a:r>
          </a:p>
        </p:txBody>
      </p:sp>
      <p:sp>
        <p:nvSpPr>
          <p:cNvPr id="136196" name="Oval 4"/>
          <p:cNvSpPr>
            <a:spLocks noChangeArrowheads="1"/>
          </p:cNvSpPr>
          <p:nvPr/>
        </p:nvSpPr>
        <p:spPr bwMode="auto">
          <a:xfrm>
            <a:off x="609600" y="3616036"/>
            <a:ext cx="609600" cy="609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9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76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6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36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12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/>
      <p:bldP spid="13619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90" name="Group 18"/>
          <p:cNvGrpSpPr>
            <a:grpSpLocks/>
          </p:cNvGrpSpPr>
          <p:nvPr/>
        </p:nvGrpSpPr>
        <p:grpSpPr bwMode="auto">
          <a:xfrm>
            <a:off x="457200" y="228600"/>
            <a:ext cx="2209800" cy="1665288"/>
            <a:chOff x="192" y="144"/>
            <a:chExt cx="1392" cy="1049"/>
          </a:xfrm>
        </p:grpSpPr>
        <p:pic>
          <p:nvPicPr>
            <p:cNvPr id="105476" name="Picture 4" descr="image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57" b="22542"/>
            <a:stretch>
              <a:fillRect/>
            </a:stretch>
          </p:blipFill>
          <p:spPr bwMode="auto">
            <a:xfrm>
              <a:off x="240" y="144"/>
              <a:ext cx="1344" cy="10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5488" name="Text Box 16"/>
            <p:cNvSpPr txBox="1">
              <a:spLocks noChangeArrowheads="1"/>
            </p:cNvSpPr>
            <p:nvPr/>
          </p:nvSpPr>
          <p:spPr bwMode="auto">
            <a:xfrm>
              <a:off x="192" y="192"/>
              <a:ext cx="62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600">
                  <a:solidFill>
                    <a:srgbClr val="E1FFFF"/>
                  </a:solidFill>
                  <a:latin typeface="Times New Roman" pitchFamily="18" charset="0"/>
                </a:rPr>
                <a:t>Lụa</a:t>
              </a:r>
            </a:p>
          </p:txBody>
        </p:sp>
      </p:grpSp>
      <p:pic>
        <p:nvPicPr>
          <p:cNvPr id="105478" name="Picture 6" descr="C011_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5263"/>
            <a:ext cx="21336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5480" name="Group 8"/>
          <p:cNvGrpSpPr>
            <a:grpSpLocks/>
          </p:cNvGrpSpPr>
          <p:nvPr/>
        </p:nvGrpSpPr>
        <p:grpSpPr bwMode="auto">
          <a:xfrm>
            <a:off x="1371600" y="1143000"/>
            <a:ext cx="381000" cy="4953000"/>
            <a:chOff x="528" y="528"/>
            <a:chExt cx="240" cy="3120"/>
          </a:xfrm>
        </p:grpSpPr>
        <p:sp>
          <p:nvSpPr>
            <p:cNvPr id="105477" name="AutoShape 5"/>
            <p:cNvSpPr>
              <a:spLocks noChangeArrowheads="1"/>
            </p:cNvSpPr>
            <p:nvPr/>
          </p:nvSpPr>
          <p:spPr bwMode="auto">
            <a:xfrm rot="5400000">
              <a:off x="-912" y="1968"/>
              <a:ext cx="3120" cy="2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1FFFF"/>
                </a:gs>
                <a:gs pos="50000">
                  <a:srgbClr val="E1FFFF">
                    <a:gamma/>
                    <a:shade val="46275"/>
                    <a:invGamma/>
                  </a:srgbClr>
                </a:gs>
                <a:gs pos="100000">
                  <a:srgbClr val="E1FFFF"/>
                </a:gs>
              </a:gsLst>
              <a:lin ang="5400000" scaled="1"/>
            </a:gradFill>
            <a:ln w="9525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 eaLnBrk="0" hangingPunct="0"/>
              <a:endParaRPr lang="en-US" altLang="en-US"/>
            </a:p>
          </p:txBody>
        </p:sp>
        <p:sp>
          <p:nvSpPr>
            <p:cNvPr id="105479" name="Text Box 7"/>
            <p:cNvSpPr txBox="1">
              <a:spLocks noChangeArrowheads="1"/>
            </p:cNvSpPr>
            <p:nvPr/>
          </p:nvSpPr>
          <p:spPr bwMode="auto">
            <a:xfrm rot="5400000">
              <a:off x="284" y="2020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thuỷ tinh</a:t>
              </a:r>
            </a:p>
          </p:txBody>
        </p:sp>
      </p:grpSp>
      <p:grpSp>
        <p:nvGrpSpPr>
          <p:cNvPr id="105481" name="Group 9"/>
          <p:cNvGrpSpPr>
            <a:grpSpLocks/>
          </p:cNvGrpSpPr>
          <p:nvPr/>
        </p:nvGrpSpPr>
        <p:grpSpPr bwMode="auto">
          <a:xfrm>
            <a:off x="5867400" y="990600"/>
            <a:ext cx="381000" cy="4953000"/>
            <a:chOff x="528" y="528"/>
            <a:chExt cx="240" cy="3120"/>
          </a:xfrm>
        </p:grpSpPr>
        <p:sp>
          <p:nvSpPr>
            <p:cNvPr id="105482" name="AutoShape 10"/>
            <p:cNvSpPr>
              <a:spLocks noChangeArrowheads="1"/>
            </p:cNvSpPr>
            <p:nvPr/>
          </p:nvSpPr>
          <p:spPr bwMode="auto">
            <a:xfrm rot="5400000">
              <a:off x="-912" y="1968"/>
              <a:ext cx="3120" cy="2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366CC">
                    <a:gamma/>
                    <a:shade val="46275"/>
                    <a:invGamma/>
                  </a:srgbClr>
                </a:gs>
                <a:gs pos="50000">
                  <a:srgbClr val="3366CC"/>
                </a:gs>
                <a:gs pos="100000">
                  <a:srgbClr val="3366CC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 eaLnBrk="0" hangingPunct="0"/>
              <a:endParaRPr lang="en-US" altLang="en-US"/>
            </a:p>
          </p:txBody>
        </p:sp>
        <p:sp>
          <p:nvSpPr>
            <p:cNvPr id="105483" name="Text Box 11"/>
            <p:cNvSpPr txBox="1">
              <a:spLocks noChangeArrowheads="1"/>
            </p:cNvSpPr>
            <p:nvPr/>
          </p:nvSpPr>
          <p:spPr bwMode="auto">
            <a:xfrm rot="5400000">
              <a:off x="284" y="2020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>
                  <a:solidFill>
                    <a:srgbClr val="E1FFFF"/>
                  </a:solidFill>
                </a:rPr>
                <a:t>Nhựa</a:t>
              </a:r>
            </a:p>
          </p:txBody>
        </p:sp>
      </p:grpSp>
      <p:sp>
        <p:nvSpPr>
          <p:cNvPr id="105489" name="Text Box 17"/>
          <p:cNvSpPr txBox="1">
            <a:spLocks noChangeArrowheads="1"/>
          </p:cNvSpPr>
          <p:nvPr/>
        </p:nvSpPr>
        <p:spPr bwMode="auto">
          <a:xfrm>
            <a:off x="7086600" y="6858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E1FFFF"/>
                </a:solidFill>
                <a:latin typeface="Times New Roman" pitchFamily="18" charset="0"/>
              </a:rPr>
              <a:t>Vải khô</a:t>
            </a:r>
          </a:p>
        </p:txBody>
      </p:sp>
    </p:spTree>
    <p:extLst>
      <p:ext uri="{BB962C8B-B14F-4D97-AF65-F5344CB8AC3E}">
        <p14:creationId xmlns:p14="http://schemas.microsoft.com/office/powerpoint/2010/main" val="156641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" fill="hold"/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100" fill="hold"/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Custom 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26</TotalTime>
  <Words>637</Words>
  <Application>Microsoft Office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Arial</vt:lpstr>
      <vt:lpstr>Calibri</vt:lpstr>
      <vt:lpstr>Century Gothic</vt:lpstr>
      <vt:lpstr>Courier New</vt:lpstr>
      <vt:lpstr>Palatino Linotype</vt:lpstr>
      <vt:lpstr>Symbol</vt:lpstr>
      <vt:lpstr>Tahoma</vt:lpstr>
      <vt:lpstr>Times New Roman</vt:lpstr>
      <vt:lpstr>VNI-Times</vt:lpstr>
      <vt:lpstr>Theme2</vt:lpstr>
      <vt:lpstr>1_Office Theme</vt:lpstr>
      <vt:lpstr>Executive</vt:lpstr>
      <vt:lpstr>Equation</vt:lpstr>
      <vt:lpstr>PowerPoint Presentation</vt:lpstr>
      <vt:lpstr>PowerPoint Presentation</vt:lpstr>
      <vt:lpstr>2. Điện tích. Điện tích điểm</vt:lpstr>
      <vt:lpstr>II – Định luật Cu Lông. Hằng số điện môi</vt:lpstr>
      <vt:lpstr>2. Lực tương tác giữa các điện tích điểm đặt trong môi trường đồng tính. Hằng số điện môi.</vt:lpstr>
      <vt:lpstr>III – Củng cố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 Lam</dc:creator>
  <cp:lastModifiedBy>TULIP</cp:lastModifiedBy>
  <cp:revision>6</cp:revision>
  <dcterms:created xsi:type="dcterms:W3CDTF">2020-08-24T21:26:59Z</dcterms:created>
  <dcterms:modified xsi:type="dcterms:W3CDTF">2020-09-10T14:40:09Z</dcterms:modified>
</cp:coreProperties>
</file>